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29" r:id="rId3"/>
    <p:sldId id="330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59" r:id="rId19"/>
    <p:sldId id="346" r:id="rId20"/>
    <p:sldId id="347" r:id="rId21"/>
    <p:sldId id="348" r:id="rId22"/>
    <p:sldId id="349" r:id="rId23"/>
    <p:sldId id="358" r:id="rId24"/>
    <p:sldId id="350" r:id="rId25"/>
    <p:sldId id="351" r:id="rId26"/>
    <p:sldId id="352" r:id="rId27"/>
    <p:sldId id="353" r:id="rId28"/>
    <p:sldId id="354" r:id="rId29"/>
    <p:sldId id="355" r:id="rId30"/>
    <p:sldId id="356" r:id="rId31"/>
    <p:sldId id="357" r:id="rId3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45" autoAdjust="0"/>
    <p:restoredTop sz="94225" autoAdjust="0"/>
  </p:normalViewPr>
  <p:slideViewPr>
    <p:cSldViewPr>
      <p:cViewPr>
        <p:scale>
          <a:sx n="100" d="100"/>
          <a:sy n="100" d="100"/>
        </p:scale>
        <p:origin x="-576" y="-4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1027E-FD26-4005-959D-7B4DDF3FA2CB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56996-2940-4416-A1B9-45A59BCDAD3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24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56996-2940-4416-A1B9-45A59BCDAD3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942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63294C0B-5D1D-4BBC-944F-99B3A66B7613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10</a:t>
            </a:fld>
            <a:endParaRPr lang="en-US" sz="12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z="1800">
                <a:latin typeface="Arial" pitchFamily="34" charset="0"/>
                <a:ea typeface="ＭＳ Ｐゴシック" pitchFamily="1" charset="-128"/>
              </a:rPr>
              <a:t> </a:t>
            </a:r>
            <a:endParaRPr lang="nl-NL" sz="2000" i="1">
              <a:latin typeface="Arial" pitchFamily="34" charset="0"/>
              <a:ea typeface="ＭＳ Ｐゴシック" pitchFamily="1" charset="-128"/>
            </a:endParaRPr>
          </a:p>
          <a:p>
            <a:pPr eaLnBrk="1" hangingPunct="1"/>
            <a:endParaRPr lang="nl-NL" sz="1800">
              <a:latin typeface="Arial" pitchFamily="34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D3063BE0-14EF-4A6E-9679-C2DFF3B1D9CC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11</a:t>
            </a:fld>
            <a:endParaRPr lang="en-US" sz="12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latin typeface="Arial" pitchFamily="34" charset="0"/>
                <a:ea typeface="ＭＳ Ｐゴシック" pitchFamily="1" charset="-128"/>
              </a:rPr>
              <a:t>relation involves multiple lanterns (hence n) and only one road (hence 1; may skip the ‘1’, like in a</a:t>
            </a:r>
            <a:r>
              <a:rPr lang="nl-NL" baseline="30000" smtClean="0">
                <a:latin typeface="Arial" pitchFamily="34" charset="0"/>
                <a:ea typeface="ＭＳ Ｐゴシック" pitchFamily="1" charset="-128"/>
              </a:rPr>
              <a:t>1</a:t>
            </a:r>
            <a:r>
              <a:rPr lang="nl-NL" smtClean="0">
                <a:latin typeface="Arial" pitchFamily="34" charset="0"/>
                <a:ea typeface="ＭＳ Ｐゴシック" pitchFamily="1" charset="-128"/>
              </a:rPr>
              <a:t>b</a:t>
            </a:r>
            <a:r>
              <a:rPr lang="nl-NL" baseline="30000" smtClean="0">
                <a:latin typeface="Arial" pitchFamily="34" charset="0"/>
                <a:ea typeface="ＭＳ Ｐゴシック" pitchFamily="1" charset="-128"/>
              </a:rPr>
              <a:t>2</a:t>
            </a:r>
            <a:r>
              <a:rPr lang="nl-NL" smtClean="0">
                <a:latin typeface="Arial" pitchFamily="34" charset="0"/>
                <a:ea typeface="ＭＳ Ｐゴシック" pitchFamily="1" charset="-128"/>
              </a:rPr>
              <a:t>=ab</a:t>
            </a:r>
            <a:r>
              <a:rPr lang="nl-NL" baseline="30000" smtClean="0">
                <a:latin typeface="Arial" pitchFamily="34" charset="0"/>
                <a:ea typeface="ＭＳ Ｐゴシック" pitchFamily="1" charset="-128"/>
              </a:rPr>
              <a:t>2</a:t>
            </a:r>
            <a:r>
              <a:rPr lang="nl-NL" smtClean="0">
                <a:latin typeface="Arial" pitchFamily="34" charset="0"/>
                <a:ea typeface="ＭＳ Ｐゴシック" pitchFamily="1" charset="-128"/>
              </a:rPr>
              <a:t>)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i="1" smtClean="0">
                <a:latin typeface="Arial" pitchFamily="34" charset="0"/>
                <a:ea typeface="ＭＳ Ｐゴシック" pitchFamily="1" charset="-128"/>
              </a:rPr>
              <a:t>helps to realise that, at any point of the road, the light of multiple lanterns contributes. 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i="1" smtClean="0">
                <a:latin typeface="Arial" pitchFamily="34" charset="0"/>
                <a:ea typeface="ＭＳ Ｐゴシック" pitchFamily="1" charset="-128"/>
              </a:rPr>
              <a:t>‘located on’ is another relation between lanterns and road: helps to think about distance between lanterns</a:t>
            </a:r>
          </a:p>
          <a:p>
            <a:pPr eaLnBrk="1" hangingPunct="1"/>
            <a:endParaRPr lang="nl-NL" sz="1800">
              <a:latin typeface="Arial" pitchFamily="34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92331D5E-DAE4-4B1A-9987-8B54E73A2B28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12</a:t>
            </a:fld>
            <a:endParaRPr lang="en-US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i="1" smtClean="0">
                <a:latin typeface="Arial" pitchFamily="34" charset="0"/>
                <a:ea typeface="ＭＳ Ｐゴシック" pitchFamily="1" charset="-128"/>
              </a:rPr>
              <a:t>helps to realize that the location of the viewer (=driver) and the location of the car (=the trigger for the adaptivity) are the same</a:t>
            </a:r>
          </a:p>
          <a:p>
            <a:pPr eaLnBrk="1" hangingPunct="1"/>
            <a:endParaRPr lang="nl-NL" smtClean="0">
              <a:latin typeface="Arial" pitchFamily="34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04E865FD-FC78-4B97-AECA-BD193564397C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13</a:t>
            </a:fld>
            <a:endParaRPr lang="en-US" sz="120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i="1" smtClean="0">
                <a:latin typeface="Arial" pitchFamily="34" charset="0"/>
                <a:ea typeface="ＭＳ Ｐゴシック" pitchFamily="1" charset="-128"/>
              </a:rPr>
              <a:t>helps to realize that properties (e.g., </a:t>
            </a:r>
            <a:r>
              <a:rPr lang="nl-NL" i="1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density</a:t>
            </a:r>
            <a:r>
              <a:rPr lang="nl-NL" i="1" smtClean="0">
                <a:latin typeface="Arial" pitchFamily="34" charset="0"/>
                <a:ea typeface="ＭＳ Ｐゴシック" pitchFamily="1" charset="-128"/>
              </a:rPr>
              <a:t>) of ‘traffic’ can be found by aggregating (</a:t>
            </a:r>
            <a:r>
              <a:rPr lang="nl-NL" i="1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averaging</a:t>
            </a:r>
            <a:r>
              <a:rPr lang="nl-NL" i="1" smtClean="0">
                <a:latin typeface="Arial" pitchFamily="34" charset="0"/>
                <a:ea typeface="ＭＳ Ｐゴシック" pitchFamily="1" charset="-128"/>
              </a:rPr>
              <a:t>) properties (e.g., </a:t>
            </a:r>
            <a:r>
              <a:rPr lang="nl-NL" i="1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speed</a:t>
            </a:r>
            <a:r>
              <a:rPr lang="nl-NL" i="1" smtClean="0">
                <a:latin typeface="Arial" pitchFamily="34" charset="0"/>
                <a:ea typeface="ＭＳ Ｐゴシック" pitchFamily="1" charset="-128"/>
              </a:rPr>
              <a:t>) of multiple cars</a:t>
            </a:r>
          </a:p>
          <a:p>
            <a:pPr eaLnBrk="1" hangingPunct="1"/>
            <a:endParaRPr lang="nl-NL" smtClean="0">
              <a:latin typeface="Arial" pitchFamily="34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2F0D3361-CE6B-4FBC-BB05-BA66372D4F65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14</a:t>
            </a:fld>
            <a:endParaRPr lang="en-US" sz="120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i="1" smtClean="0">
                <a:latin typeface="Arial" pitchFamily="34" charset="0"/>
                <a:ea typeface="ＭＳ Ｐゴシック" pitchFamily="1" charset="-128"/>
              </a:rPr>
              <a:t>helps to realize that we can make assumptions on the possible location of cars, facilitating the adaptivity and the places where we should assess road visibility</a:t>
            </a:r>
          </a:p>
          <a:p>
            <a:pPr eaLnBrk="1" hangingPunct="1"/>
            <a:endParaRPr lang="nl-NL" smtClean="0">
              <a:latin typeface="Arial" pitchFamily="34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930574D4-E1F9-4F7F-BAD1-98723E941896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15</a:t>
            </a:fld>
            <a:endParaRPr lang="en-US" sz="12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i="1" smtClean="0">
                <a:latin typeface="Arial" pitchFamily="34" charset="0"/>
                <a:ea typeface="ＭＳ Ｐゴシック" pitchFamily="1" charset="-128"/>
              </a:rPr>
              <a:t>3-fold relation, tells us that geometric reasoning is needed to calculate visibility and/or blinding thresholds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14EFBDDD-9D82-4FA2-8878-333A3DFEADB0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16</a:t>
            </a:fld>
            <a:endParaRPr lang="en-US" sz="120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i="1" smtClean="0">
                <a:latin typeface="Arial" pitchFamily="34" charset="0"/>
                <a:ea typeface="ＭＳ Ｐゴシック" pitchFamily="1" charset="-128"/>
              </a:rPr>
              <a:t>helps to investigate (a) what else needs to be paid for, and (b) what else might be a concern for authorities</a:t>
            </a:r>
          </a:p>
          <a:p>
            <a:pPr eaLnBrk="1" hangingPunct="1"/>
            <a:endParaRPr lang="nl-NL" smtClean="0">
              <a:latin typeface="Arial" pitchFamily="34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19BD7DE7-458B-4BB7-B9D0-D3D97C5150FB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17</a:t>
            </a:fld>
            <a:endParaRPr lang="en-US" sz="120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i="1" smtClean="0">
                <a:latin typeface="Arial" pitchFamily="34" charset="0"/>
                <a:ea typeface="ＭＳ Ｐゴシック" pitchFamily="1" charset="-128"/>
              </a:rPr>
              <a:t>helps thinking about adaptivity control: lantern communicates to neighbor about presence of car</a:t>
            </a:r>
          </a:p>
          <a:p>
            <a:pPr eaLnBrk="1" hangingPunct="1"/>
            <a:endParaRPr lang="nl-NL" i="1" smtClean="0">
              <a:latin typeface="Arial" pitchFamily="34" charset="0"/>
              <a:ea typeface="ＭＳ Ｐゴシック" pitchFamily="1" charset="-128"/>
            </a:endParaRPr>
          </a:p>
          <a:p>
            <a:pPr eaLnBrk="1" hangingPunct="1"/>
            <a:r>
              <a:rPr lang="nl-NL" i="1" smtClean="0">
                <a:latin typeface="Arial" pitchFamily="34" charset="0"/>
                <a:ea typeface="ＭＳ Ｐゴシック" pitchFamily="1" charset="-128"/>
              </a:rPr>
              <a:t>This rises the issues of </a:t>
            </a:r>
          </a:p>
          <a:p>
            <a:pPr eaLnBrk="1" hangingPunct="1">
              <a:buFontTx/>
              <a:buChar char="•"/>
            </a:pPr>
            <a:r>
              <a:rPr lang="nl-NL" i="1" smtClean="0">
                <a:latin typeface="Arial" pitchFamily="34" charset="0"/>
                <a:ea typeface="ＭＳ Ｐゴシック" pitchFamily="1" charset="-128"/>
              </a:rPr>
              <a:t>inifinity of the road</a:t>
            </a:r>
          </a:p>
          <a:p>
            <a:pPr eaLnBrk="1" hangingPunct="1">
              <a:buFontTx/>
              <a:buChar char="•"/>
            </a:pPr>
            <a:r>
              <a:rPr lang="nl-NL" i="1" smtClean="0">
                <a:latin typeface="Arial" pitchFamily="34" charset="0"/>
                <a:ea typeface="ＭＳ Ｐゴシック" pitchFamily="1" charset="-128"/>
              </a:rPr>
              <a:t>are there or are there no lanterns on the other side of the road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19BD7DE7-458B-4BB7-B9D0-D3D97C5150FB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18</a:t>
            </a:fld>
            <a:endParaRPr lang="en-US" sz="120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i="1" smtClean="0">
                <a:latin typeface="Arial" pitchFamily="34" charset="0"/>
                <a:ea typeface="ＭＳ Ｐゴシック" pitchFamily="1" charset="-128"/>
              </a:rPr>
              <a:t>helps thinking about adaptivity control: lantern communicates to neighbor about presence of car</a:t>
            </a:r>
          </a:p>
          <a:p>
            <a:pPr eaLnBrk="1" hangingPunct="1"/>
            <a:endParaRPr lang="nl-NL" i="1" smtClean="0">
              <a:latin typeface="Arial" pitchFamily="34" charset="0"/>
              <a:ea typeface="ＭＳ Ｐゴシック" pitchFamily="1" charset="-128"/>
            </a:endParaRPr>
          </a:p>
          <a:p>
            <a:pPr eaLnBrk="1" hangingPunct="1"/>
            <a:r>
              <a:rPr lang="nl-NL" i="1" smtClean="0">
                <a:latin typeface="Arial" pitchFamily="34" charset="0"/>
                <a:ea typeface="ＭＳ Ｐゴシック" pitchFamily="1" charset="-128"/>
              </a:rPr>
              <a:t>This rises the issues of </a:t>
            </a:r>
          </a:p>
          <a:p>
            <a:pPr eaLnBrk="1" hangingPunct="1">
              <a:buFontTx/>
              <a:buChar char="•"/>
            </a:pPr>
            <a:r>
              <a:rPr lang="nl-NL" i="1" smtClean="0">
                <a:latin typeface="Arial" pitchFamily="34" charset="0"/>
                <a:ea typeface="ＭＳ Ｐゴシック" pitchFamily="1" charset="-128"/>
              </a:rPr>
              <a:t>inifinity of the road</a:t>
            </a:r>
          </a:p>
          <a:p>
            <a:pPr eaLnBrk="1" hangingPunct="1">
              <a:buFontTx/>
              <a:buChar char="•"/>
            </a:pPr>
            <a:r>
              <a:rPr lang="nl-NL" i="1" smtClean="0">
                <a:latin typeface="Arial" pitchFamily="34" charset="0"/>
                <a:ea typeface="ＭＳ Ｐゴシック" pitchFamily="1" charset="-128"/>
              </a:rPr>
              <a:t>are there or are there no lanterns on the other side of the road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FF8F08C8-8FDF-497F-B3C4-7B685A669DE8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19</a:t>
            </a:fld>
            <a:endParaRPr lang="en-US" sz="120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488" y="674688"/>
            <a:ext cx="6094412" cy="3429000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latin typeface="Arial" pitchFamily="34" charset="0"/>
                <a:ea typeface="ＭＳ Ｐゴシック" pitchFamily="1" charset="-128"/>
              </a:rPr>
              <a:t>Given the full list of concepts, it is recommended to check </a:t>
            </a:r>
            <a:r>
              <a:rPr lang="nl-NL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(all?) possible relations</a:t>
            </a:r>
            <a:r>
              <a:rPr lang="nl-NL" smtClean="0">
                <a:latin typeface="Arial" pitchFamily="34" charset="0"/>
                <a:ea typeface="ＭＳ Ｐゴシック" pitchFamily="1" charset="-128"/>
              </a:rPr>
              <a:t> to find which might be essential for the model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smtClean="0">
                <a:latin typeface="Arial" pitchFamily="34" charset="0"/>
                <a:ea typeface="ＭＳ Ｐゴシック" pitchFamily="1" charset="-128"/>
              </a:rPr>
              <a:t>It usually requires several </a:t>
            </a:r>
            <a:r>
              <a:rPr lang="nl-NL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iterations</a:t>
            </a:r>
            <a:r>
              <a:rPr lang="nl-NL" smtClean="0">
                <a:latin typeface="Arial" pitchFamily="34" charset="0"/>
                <a:ea typeface="ＭＳ Ｐゴシック" pitchFamily="1" charset="-128"/>
              </a:rPr>
              <a:t> before the lists of concepts, properties, values and relations are </a:t>
            </a:r>
            <a:r>
              <a:rPr lang="nl-NL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appropriate</a:t>
            </a:r>
            <a:r>
              <a:rPr lang="nl-NL" smtClean="0">
                <a:latin typeface="Arial" pitchFamily="34" charset="0"/>
                <a:ea typeface="ＭＳ Ｐゴシック" pitchFamily="1" charset="-128"/>
              </a:rPr>
              <a:t>. 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smtClean="0">
                <a:latin typeface="Arial" pitchFamily="34" charset="0"/>
                <a:ea typeface="ＭＳ Ｐゴシック" pitchFamily="1" charset="-128"/>
              </a:rPr>
              <a:t>At any time, check against the </a:t>
            </a:r>
            <a:r>
              <a:rPr lang="nl-NL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purpose</a:t>
            </a:r>
            <a:r>
              <a:rPr lang="nl-NL" smtClean="0">
                <a:latin typeface="Arial" pitchFamily="34" charset="0"/>
                <a:ea typeface="ＭＳ Ｐゴシック" pitchFamily="1" charset="-128"/>
              </a:rPr>
              <a:t> of the eventual model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smtClean="0">
                <a:latin typeface="Arial" pitchFamily="34" charset="0"/>
                <a:ea typeface="ＭＳ Ｐゴシック" pitchFamily="1" charset="-128"/>
              </a:rPr>
              <a:t>Relations in the CM are in </a:t>
            </a:r>
            <a:r>
              <a:rPr lang="nl-NL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natural language</a:t>
            </a:r>
            <a:r>
              <a:rPr lang="nl-NL" smtClean="0">
                <a:latin typeface="Arial" pitchFamily="34" charset="0"/>
                <a:ea typeface="ＭＳ Ｐゴシック" pitchFamily="1" charset="-128"/>
              </a:rPr>
              <a:t>, not yet in the form of </a:t>
            </a:r>
            <a:r>
              <a:rPr lang="nl-NL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mathematics</a:t>
            </a:r>
            <a:r>
              <a:rPr lang="nl-NL" smtClean="0">
                <a:latin typeface="Arial" pitchFamily="34" charset="0"/>
                <a:ea typeface="ＭＳ Ｐゴシック" pitchFamily="1" charset="-128"/>
              </a:rPr>
              <a:t>, </a:t>
            </a:r>
            <a:r>
              <a:rPr lang="nl-NL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logic</a:t>
            </a:r>
            <a:r>
              <a:rPr lang="nl-NL" smtClean="0">
                <a:latin typeface="Arial" pitchFamily="34" charset="0"/>
                <a:ea typeface="ＭＳ Ｐゴシック" pitchFamily="1" charset="-128"/>
              </a:rPr>
              <a:t> or </a:t>
            </a:r>
            <a:r>
              <a:rPr lang="nl-NL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computer ‘language’</a:t>
            </a:r>
            <a:r>
              <a:rPr lang="nl-NL" smtClean="0">
                <a:latin typeface="Arial" pitchFamily="34" charset="0"/>
                <a:ea typeface="ＭＳ Ｐゴシック" pitchFamily="1" charset="-128"/>
              </a:rPr>
              <a:t>. 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smtClean="0">
                <a:latin typeface="Arial" pitchFamily="34" charset="0"/>
                <a:ea typeface="ＭＳ Ｐゴシック" pitchFamily="1" charset="-128"/>
              </a:rPr>
              <a:t>Next two weeks: how to find suitable mathematical expressions (typically: functions) to go from </a:t>
            </a:r>
            <a:r>
              <a:rPr lang="nl-NL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conceptual</a:t>
            </a:r>
            <a:r>
              <a:rPr lang="nl-NL" smtClean="0">
                <a:latin typeface="Arial" pitchFamily="34" charset="0"/>
                <a:ea typeface="ＭＳ Ｐゴシック" pitchFamily="1" charset="-128"/>
              </a:rPr>
              <a:t> model to </a:t>
            </a:r>
            <a:r>
              <a:rPr lang="nl-NL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formal</a:t>
            </a:r>
            <a:r>
              <a:rPr lang="nl-NL" smtClean="0">
                <a:latin typeface="Arial" pitchFamily="34" charset="0"/>
                <a:ea typeface="ＭＳ Ｐゴシック" pitchFamily="1" charset="-128"/>
              </a:rPr>
              <a:t> model.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smtClean="0">
                <a:latin typeface="Arial" pitchFamily="34" charset="0"/>
                <a:ea typeface="ＭＳ Ｐゴシック" pitchFamily="1" charset="-128"/>
              </a:rPr>
              <a:t>For all but trivial models, a purely textual list of concepts, properties and values is inapproporiate.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smtClean="0">
                <a:latin typeface="Arial" pitchFamily="34" charset="0"/>
                <a:ea typeface="ＭＳ Ｐゴシック" pitchFamily="1" charset="-128"/>
              </a:rPr>
              <a:t>Use </a:t>
            </a:r>
            <a:r>
              <a:rPr lang="nl-NL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complementary (schematic) drawing</a:t>
            </a:r>
            <a:r>
              <a:rPr lang="nl-NL" smtClean="0">
                <a:latin typeface="Arial" pitchFamily="34" charset="0"/>
                <a:ea typeface="ＭＳ Ｐゴシック" pitchFamily="1" charset="-128"/>
              </a:rPr>
              <a:t>.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smtClean="0">
                <a:latin typeface="Arial" pitchFamily="34" charset="0"/>
                <a:ea typeface="ＭＳ Ｐゴシック" pitchFamily="1" charset="-128"/>
              </a:rPr>
              <a:t>Use ‘standard’ notation, such as </a:t>
            </a:r>
            <a:r>
              <a:rPr lang="nl-NL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Entity Relationships</a:t>
            </a:r>
            <a:r>
              <a:rPr lang="nl-NL" smtClean="0">
                <a:latin typeface="Arial" pitchFamily="34" charset="0"/>
                <a:ea typeface="ＭＳ Ｐゴシック" pitchFamily="1" charset="-128"/>
              </a:rPr>
              <a:t> or </a:t>
            </a:r>
            <a:r>
              <a:rPr lang="nl-NL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UML-light</a:t>
            </a:r>
            <a:r>
              <a:rPr lang="nl-NL" smtClean="0">
                <a:latin typeface="Arial" pitchFamily="34" charset="0"/>
                <a:ea typeface="ＭＳ Ｐゴシック" pitchFamily="1" charset="-128"/>
              </a:rPr>
              <a:t>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93614863-53F1-4C60-8E72-AD3276D1A7AC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</a:t>
            </a:fld>
            <a:endParaRPr lang="en-US" sz="12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latin typeface="Arial" pitchFamily="34" charset="0"/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1ECC7C80-AE23-4433-A2A6-6D1EE32B1F55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20</a:t>
            </a:fld>
            <a:endParaRPr lang="en-US" sz="12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ts val="1963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smtClean="0">
                <a:latin typeface="Arial" pitchFamily="34" charset="0"/>
                <a:ea typeface="ＭＳ Ｐゴシック" pitchFamily="1" charset="-128"/>
              </a:rPr>
              <a:t>This CM representation is called: ‘Entity-Relationship Graph’</a:t>
            </a:r>
          </a:p>
          <a:p>
            <a:pPr>
              <a:lnSpc>
                <a:spcPts val="1963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smtClean="0">
                <a:latin typeface="Arial" pitchFamily="34" charset="0"/>
                <a:ea typeface="ＭＳ Ｐゴシック" pitchFamily="1" charset="-128"/>
              </a:rPr>
              <a:t>All occurring entities are concepts</a:t>
            </a:r>
          </a:p>
          <a:p>
            <a:pPr>
              <a:lnSpc>
                <a:spcPts val="1963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smtClean="0">
                <a:latin typeface="Arial" pitchFamily="34" charset="0"/>
                <a:ea typeface="ＭＳ Ｐゴシック" pitchFamily="1" charset="-128"/>
              </a:rPr>
              <a:t>Concepts are boxes</a:t>
            </a:r>
          </a:p>
          <a:p>
            <a:pPr>
              <a:lnSpc>
                <a:spcPts val="1963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smtClean="0">
                <a:latin typeface="Arial" pitchFamily="34" charset="0"/>
                <a:ea typeface="ＭＳ Ｐゴシック" pitchFamily="1" charset="-128"/>
              </a:rPr>
              <a:t>Concept-info in the form of </a:t>
            </a:r>
            <a:r>
              <a:rPr lang="nl-NL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properties</a:t>
            </a:r>
          </a:p>
          <a:p>
            <a:pPr>
              <a:lnSpc>
                <a:spcPts val="1963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smtClean="0">
                <a:latin typeface="Arial" pitchFamily="34" charset="0"/>
                <a:ea typeface="ＭＳ Ｐゴシック" pitchFamily="1" charset="-128"/>
              </a:rPr>
              <a:t>Relations are diamonds</a:t>
            </a:r>
          </a:p>
          <a:p>
            <a:pPr>
              <a:lnSpc>
                <a:spcPts val="1963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smtClean="0">
                <a:latin typeface="Arial" pitchFamily="34" charset="0"/>
                <a:ea typeface="ＭＳ Ｐゴシック" pitchFamily="1" charset="-128"/>
              </a:rPr>
              <a:t>Numbers indicate ‘arity’ of relations</a:t>
            </a:r>
          </a:p>
          <a:p>
            <a:pPr>
              <a:lnSpc>
                <a:spcPts val="1963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i="1" smtClean="0">
                <a:latin typeface="Arial" pitchFamily="34" charset="0"/>
                <a:ea typeface="ＭＳ Ｐゴシック" pitchFamily="1" charset="-128"/>
              </a:rPr>
              <a:t>A </a:t>
            </a:r>
            <a:r>
              <a:rPr lang="nl-NL" i="1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conceptual model</a:t>
            </a:r>
            <a:r>
              <a:rPr lang="nl-NL" i="1" smtClean="0">
                <a:latin typeface="Arial" pitchFamily="34" charset="0"/>
                <a:ea typeface="ＭＳ Ｐゴシック" pitchFamily="1" charset="-128"/>
              </a:rPr>
              <a:t> is a collection of concepts (with properties and values)  and the relations connecting them, related to the model’s purpose</a:t>
            </a:r>
          </a:p>
          <a:p>
            <a:pPr>
              <a:lnSpc>
                <a:spcPts val="1963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i="1" smtClean="0">
                <a:latin typeface="Arial" pitchFamily="34" charset="0"/>
                <a:ea typeface="ＭＳ Ｐゴシック" pitchFamily="1" charset="-128"/>
              </a:rPr>
              <a:t>Intermediate communication purpose: ‘is this the situation that you have in mind'</a:t>
            </a:r>
            <a:endParaRPr lang="nl-NL" smtClean="0">
              <a:latin typeface="Arial" pitchFamily="34" charset="0"/>
              <a:ea typeface="ＭＳ Ｐゴシック" pitchFamily="1" charset="-128"/>
            </a:endParaRPr>
          </a:p>
          <a:p>
            <a:pPr eaLnBrk="1" hangingPunct="1"/>
            <a:endParaRPr lang="nl-NL" smtClean="0">
              <a:latin typeface="Arial" pitchFamily="34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E24AD949-0AD9-4951-AC52-23B3DE238EFB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21</a:t>
            </a:fld>
            <a:endParaRPr lang="en-US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latin typeface="Arial" pitchFamily="34" charset="0"/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A089D42D-8BB4-4B3A-A6EA-B7D2B52E6F9C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22</a:t>
            </a:fld>
            <a:endParaRPr lang="en-US" sz="120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i="1" smtClean="0">
                <a:latin typeface="Arial" pitchFamily="34" charset="0"/>
                <a:ea typeface="ＭＳ Ｐゴシック" pitchFamily="1" charset="-128"/>
              </a:rPr>
              <a:t>Some properties represent a free choice: in a design context, these represent </a:t>
            </a:r>
            <a:r>
              <a:rPr lang="nl-NL" i="1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decisions</a:t>
            </a:r>
            <a:r>
              <a:rPr lang="nl-NL" i="1" smtClean="0">
                <a:latin typeface="Arial" pitchFamily="34" charset="0"/>
                <a:ea typeface="ＭＳ Ｐゴシック" pitchFamily="1" charset="-128"/>
              </a:rPr>
              <a:t> </a:t>
            </a:r>
          </a:p>
          <a:p>
            <a:pPr eaLnBrk="1" hangingPunct="1"/>
            <a:endParaRPr lang="nl-NL" smtClean="0">
              <a:latin typeface="Arial" pitchFamily="34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A089D42D-8BB4-4B3A-A6EA-B7D2B52E6F9C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23</a:t>
            </a:fld>
            <a:endParaRPr lang="en-US" sz="120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i="1" smtClean="0">
                <a:latin typeface="Arial" pitchFamily="34" charset="0"/>
                <a:ea typeface="ＭＳ Ｐゴシック" pitchFamily="1" charset="-128"/>
              </a:rPr>
              <a:t>Some properties represent a free choice: in a design context, these represent </a:t>
            </a:r>
            <a:r>
              <a:rPr lang="nl-NL" i="1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decisions</a:t>
            </a:r>
            <a:r>
              <a:rPr lang="nl-NL" i="1" smtClean="0">
                <a:latin typeface="Arial" pitchFamily="34" charset="0"/>
                <a:ea typeface="ＭＳ Ｐゴシック" pitchFamily="1" charset="-128"/>
              </a:rPr>
              <a:t> </a:t>
            </a:r>
          </a:p>
          <a:p>
            <a:pPr eaLnBrk="1" hangingPunct="1"/>
            <a:endParaRPr lang="nl-NL" smtClean="0">
              <a:latin typeface="Arial" pitchFamily="34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B85C2337-8F7F-4696-9CDD-E225F02317E7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24</a:t>
            </a:fld>
            <a:endParaRPr lang="en-US" sz="120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i="1" smtClean="0">
                <a:latin typeface="Arial" pitchFamily="34" charset="0"/>
                <a:ea typeface="ＭＳ Ｐゴシック" pitchFamily="1" charset="-128"/>
              </a:rPr>
              <a:t>Some properties represent alternatives for a what-if analysis: ‘can we illuminate the road with lamps of type X?’ </a:t>
            </a:r>
          </a:p>
          <a:p>
            <a:pPr eaLnBrk="1" hangingPunct="1"/>
            <a:endParaRPr lang="nl-NL" smtClean="0">
              <a:latin typeface="Arial" pitchFamily="34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0406E310-0886-4201-A408-36913EDDA28C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25</a:t>
            </a:fld>
            <a:endParaRPr lang="en-US" sz="120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i="1" smtClean="0">
                <a:latin typeface="Arial" pitchFamily="34" charset="0"/>
                <a:ea typeface="ＭＳ Ｐゴシック" pitchFamily="1" charset="-128"/>
              </a:rPr>
              <a:t>Some properties represent invariable </a:t>
            </a:r>
            <a:r>
              <a:rPr lang="nl-NL" i="1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constant</a:t>
            </a:r>
            <a:r>
              <a:rPr lang="nl-NL" i="1" smtClean="0">
                <a:latin typeface="Arial" pitchFamily="34" charset="0"/>
                <a:ea typeface="ＭＳ Ｐゴシック" pitchFamily="1" charset="-128"/>
              </a:rPr>
              <a:t>s for the current, unique situation at hand: can be looked up</a:t>
            </a:r>
          </a:p>
          <a:p>
            <a:pPr eaLnBrk="1" hangingPunct="1"/>
            <a:endParaRPr lang="nl-NL" smtClean="0">
              <a:latin typeface="Arial" pitchFamily="34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CECA40F6-742F-45B6-8A0A-8F36D579FD53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26</a:t>
            </a:fld>
            <a:endParaRPr lang="en-US" sz="120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i="1" smtClean="0">
                <a:latin typeface="Arial" pitchFamily="34" charset="0"/>
                <a:ea typeface="ＭＳ Ｐゴシック" pitchFamily="1" charset="-128"/>
              </a:rPr>
              <a:t>Some properties are constant, but an additional model may be needed to find their value (perhaps involving an experiment)</a:t>
            </a:r>
          </a:p>
          <a:p>
            <a:pPr eaLnBrk="1" hangingPunct="1"/>
            <a:endParaRPr lang="nl-NL" smtClean="0">
              <a:latin typeface="Arial" pitchFamily="34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75004E0E-F799-4E63-9048-58E0F9FF5B6A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27</a:t>
            </a:fld>
            <a:endParaRPr lang="en-US" sz="120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i="1" smtClean="0">
                <a:latin typeface="Arial" pitchFamily="34" charset="0"/>
                <a:ea typeface="ＭＳ Ｐゴシック" pitchFamily="1" charset="-128"/>
              </a:rPr>
              <a:t>Some properties can be used to test the validityof the model: you expect the value of car.height to be not very critical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110D3A9E-2BD4-4C8B-A8D9-B9C1F8254C73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28</a:t>
            </a:fld>
            <a:endParaRPr lang="en-US" sz="120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i="1" smtClean="0">
                <a:latin typeface="Arial" pitchFamily="34" charset="0"/>
                <a:ea typeface="ＭＳ Ｐゴシック" pitchFamily="1" charset="-128"/>
              </a:rPr>
              <a:t>Some properties can be used to test the </a:t>
            </a:r>
            <a:r>
              <a:rPr lang="nl-NL" i="1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range of applicability</a:t>
            </a:r>
            <a:r>
              <a:rPr lang="nl-NL" i="1" smtClean="0">
                <a:latin typeface="Arial" pitchFamily="34" charset="0"/>
                <a:ea typeface="ＭＳ Ｐゴシック" pitchFamily="1" charset="-128"/>
              </a:rPr>
              <a:t> of the model: does our model for an adaptive road illumination system still make sense if cars go very fast?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FB537509-96E4-4A50-A5D3-BF5A24B9284E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29</a:t>
            </a:fld>
            <a:endParaRPr lang="en-US" sz="120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i="1" smtClean="0">
                <a:latin typeface="Arial" pitchFamily="34" charset="0"/>
                <a:ea typeface="ＭＳ Ｐゴシック" pitchFamily="1" charset="-128"/>
              </a:rPr>
              <a:t>Some properties have a value that is a </a:t>
            </a:r>
            <a:r>
              <a:rPr lang="nl-NL" i="1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concept on its own right</a:t>
            </a:r>
            <a:r>
              <a:rPr lang="nl-NL" i="1" smtClean="0">
                <a:latin typeface="Arial" pitchFamily="34" charset="0"/>
                <a:ea typeface="ＭＳ Ｐゴシック" pitchFamily="1" charset="-128"/>
              </a:rPr>
              <a:t>: 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  <a:buFontTx/>
              <a:buChar char="•"/>
            </a:pPr>
            <a:r>
              <a:rPr lang="nl-NL" i="1" smtClean="0">
                <a:latin typeface="Arial" pitchFamily="34" charset="0"/>
                <a:ea typeface="ＭＳ Ｐゴシック" pitchFamily="1" charset="-128"/>
              </a:rPr>
              <a:t>driverView</a:t>
            </a:r>
          </a:p>
          <a:p>
            <a:pPr marL="729057" lvl="1" indent="-280406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  <a:buFont typeface="Arial" pitchFamily="34" charset="0"/>
              <a:buChar char="‒"/>
            </a:pPr>
            <a:r>
              <a:rPr lang="nl-NL" i="1" smtClean="0">
                <a:latin typeface="Arial" pitchFamily="34" charset="0"/>
                <a:ea typeface="ＭＳ Ｐゴシック" pitchFamily="1" charset="-128"/>
              </a:rPr>
              <a:t>minIntensity:…</a:t>
            </a:r>
          </a:p>
          <a:p>
            <a:pPr marL="729057" lvl="1" indent="-280406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  <a:buFont typeface="Arial" pitchFamily="34" charset="0"/>
              <a:buChar char="‒"/>
            </a:pPr>
            <a:r>
              <a:rPr lang="nl-NL" i="1" smtClean="0">
                <a:latin typeface="Arial" pitchFamily="34" charset="0"/>
                <a:ea typeface="ＭＳ Ｐゴシック" pitchFamily="1" charset="-128"/>
              </a:rPr>
              <a:t>maxntensity:…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D880CDCD-F6DA-447C-961D-AB05A84FE03F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3</a:t>
            </a:fld>
            <a:endParaRPr lang="en-US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344025"/>
            <a:ext cx="6858000" cy="411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5000"/>
              </a:spcAft>
              <a:buClr>
                <a:schemeClr val="tx2"/>
              </a:buClr>
            </a:pPr>
            <a:r>
              <a:rPr lang="nl-NL" smtClean="0">
                <a:latin typeface="Arial" pitchFamily="34" charset="0"/>
                <a:ea typeface="ＭＳ Ｐゴシック" pitchFamily="1" charset="-128"/>
              </a:rPr>
              <a:t>Have students come up with suggestions: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5000"/>
              </a:spcAft>
              <a:buClr>
                <a:schemeClr val="tx2"/>
              </a:buClr>
            </a:pPr>
            <a:r>
              <a:rPr lang="nl-NL" smtClean="0">
                <a:latin typeface="Arial" pitchFamily="34" charset="0"/>
                <a:ea typeface="ＭＳ Ｐゴシック" pitchFamily="1" charset="-128"/>
              </a:rPr>
              <a:t>seek a </a:t>
            </a:r>
            <a:r>
              <a:rPr lang="nl-NL" b="1" i="1" smtClean="0">
                <a:solidFill>
                  <a:srgbClr val="FA4912"/>
                </a:solidFill>
                <a:latin typeface="Arial" pitchFamily="34" charset="0"/>
                <a:ea typeface="ＭＳ Ｐゴシック" pitchFamily="1" charset="-128"/>
              </a:rPr>
              <a:t>sharp</a:t>
            </a:r>
            <a:r>
              <a:rPr lang="nl-NL" smtClean="0">
                <a:latin typeface="Arial" pitchFamily="34" charset="0"/>
                <a:ea typeface="ＭＳ Ｐゴシック" pitchFamily="1" charset="-128"/>
              </a:rPr>
              <a:t> formulation, use the list of purposes (see previous week):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5000"/>
              </a:spcAft>
              <a:buClr>
                <a:schemeClr val="tx2"/>
              </a:buClr>
            </a:pPr>
            <a:endParaRPr lang="nl-NL" smtClean="0">
              <a:latin typeface="Arial" pitchFamily="34" charset="0"/>
              <a:ea typeface="ＭＳ Ｐゴシック" pitchFamily="1" charset="-128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5000"/>
              </a:spcAft>
              <a:buClr>
                <a:schemeClr val="tx2"/>
              </a:buClr>
            </a:pPr>
            <a:r>
              <a:rPr lang="nl-NL" smtClean="0">
                <a:latin typeface="Arial" pitchFamily="34" charset="0"/>
                <a:ea typeface="ＭＳ Ｐゴシック" pitchFamily="1" charset="-128"/>
              </a:rPr>
              <a:t>Examples: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5000"/>
              </a:spcAft>
              <a:buClr>
                <a:schemeClr val="tx2"/>
              </a:buClr>
            </a:pPr>
            <a:r>
              <a:rPr lang="nl-NL" smtClean="0">
                <a:latin typeface="Arial" pitchFamily="34" charset="0"/>
                <a:ea typeface="ＭＳ Ｐゴシック" pitchFamily="1" charset="-128"/>
              </a:rPr>
              <a:t>verify:</a:t>
            </a:r>
            <a:r>
              <a:rPr lang="nl-NL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could LED lamps do the job?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5000"/>
              </a:spcAft>
              <a:buClr>
                <a:schemeClr val="tx2"/>
              </a:buClr>
            </a:pPr>
            <a:endParaRPr lang="nl-NL" smtClean="0">
              <a:latin typeface="Arial" pitchFamily="34" charset="0"/>
              <a:ea typeface="ＭＳ Ｐゴシック" pitchFamily="1" charset="-128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5000"/>
              </a:spcAft>
              <a:buClr>
                <a:schemeClr val="tx2"/>
              </a:buClr>
            </a:pPr>
            <a:r>
              <a:rPr lang="nl-NL" smtClean="0">
                <a:latin typeface="Arial" pitchFamily="34" charset="0"/>
                <a:ea typeface="ＭＳ Ｐゴシック" pitchFamily="1" charset="-128"/>
              </a:rPr>
              <a:t>decide:</a:t>
            </a:r>
            <a:r>
              <a:rPr lang="nl-NL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yes or no adaptive illumination?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5000"/>
              </a:spcAft>
              <a:buClr>
                <a:schemeClr val="tx2"/>
              </a:buClr>
            </a:pPr>
            <a:endParaRPr lang="nl-NL" smtClean="0">
              <a:latin typeface="Arial" pitchFamily="34" charset="0"/>
              <a:ea typeface="ＭＳ Ｐゴシック" pitchFamily="1" charset="-128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5000"/>
              </a:spcAft>
              <a:buClr>
                <a:schemeClr val="tx2"/>
              </a:buClr>
            </a:pPr>
            <a:r>
              <a:rPr lang="nl-NL" smtClean="0">
                <a:latin typeface="Arial" pitchFamily="34" charset="0"/>
                <a:ea typeface="ＭＳ Ｐゴシック" pitchFamily="1" charset="-128"/>
              </a:rPr>
              <a:t>optimize:</a:t>
            </a:r>
            <a:r>
              <a:rPr lang="nl-NL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what is the best height (or distance or power or …) for lanterns?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5000"/>
              </a:spcAft>
              <a:buClr>
                <a:schemeClr val="tx2"/>
              </a:buClr>
            </a:pPr>
            <a:endParaRPr lang="nl-NL" smtClean="0">
              <a:latin typeface="Arial" pitchFamily="34" charset="0"/>
              <a:ea typeface="ＭＳ Ｐゴシック" pitchFamily="1" charset="-128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5000"/>
              </a:spcAft>
              <a:buClr>
                <a:schemeClr val="tx2"/>
              </a:buClr>
            </a:pPr>
            <a:r>
              <a:rPr lang="nl-NL" smtClean="0">
                <a:latin typeface="Arial" pitchFamily="34" charset="0"/>
                <a:ea typeface="ＭＳ Ｐゴシック" pitchFamily="1" charset="-128"/>
              </a:rPr>
              <a:t>analyse:</a:t>
            </a:r>
            <a:r>
              <a:rPr lang="nl-NL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how do benefits of adaptive illumination depend on the traffic flow?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5000"/>
              </a:spcAft>
              <a:buClr>
                <a:schemeClr val="tx2"/>
              </a:buClr>
            </a:pPr>
            <a:endParaRPr lang="nl-NL" smtClean="0">
              <a:latin typeface="Arial" pitchFamily="34" charset="0"/>
              <a:ea typeface="ＭＳ Ｐゴシック" pitchFamily="1" charset="-128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5000"/>
              </a:spcAft>
              <a:buClr>
                <a:schemeClr val="tx2"/>
              </a:buClr>
            </a:pPr>
            <a:r>
              <a:rPr lang="nl-NL" smtClean="0">
                <a:latin typeface="Arial" pitchFamily="34" charset="0"/>
                <a:ea typeface="ＭＳ Ｐゴシック" pitchFamily="1" charset="-128"/>
              </a:rPr>
              <a:t>control:</a:t>
            </a:r>
            <a:r>
              <a:rPr lang="nl-NL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for real time managing adaptive switch on/off strategy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5000"/>
              </a:spcAft>
              <a:buClr>
                <a:schemeClr val="tx2"/>
              </a:buClr>
            </a:pPr>
            <a:endParaRPr lang="nl-NL" smtClean="0">
              <a:latin typeface="Arial" pitchFamily="34" charset="0"/>
              <a:ea typeface="ＭＳ Ｐゴシック" pitchFamily="1" charset="-128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5000"/>
              </a:spcAft>
              <a:buClr>
                <a:schemeClr val="tx2"/>
              </a:buClr>
            </a:pPr>
            <a:r>
              <a:rPr lang="nl-NL" smtClean="0">
                <a:latin typeface="Arial" pitchFamily="34" charset="0"/>
                <a:ea typeface="ＭＳ Ｐゴシック" pitchFamily="1" charset="-128"/>
              </a:rPr>
              <a:t>(perhaps more …?)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endParaRPr lang="nl-NL" sz="1800">
              <a:latin typeface="Arial" pitchFamily="34" charset="0"/>
              <a:ea typeface="ＭＳ Ｐゴシック" pitchFamily="1" charset="-128"/>
            </a:endParaRPr>
          </a:p>
          <a:p>
            <a:pPr eaLnBrk="1" hangingPunct="1"/>
            <a:endParaRPr lang="nl-NL" smtClean="0">
              <a:latin typeface="Arial" pitchFamily="34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41FE531C-E778-4955-8AB5-FE82CA51907C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30</a:t>
            </a:fld>
            <a:endParaRPr lang="en-US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i="1" smtClean="0">
                <a:latin typeface="Arial" pitchFamily="34" charset="0"/>
                <a:ea typeface="ＭＳ Ｐゴシック" pitchFamily="1" charset="-128"/>
              </a:rPr>
              <a:t>Some properties require that a collection of data is </a:t>
            </a:r>
            <a:r>
              <a:rPr lang="nl-NL" i="1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aggregated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F58EC0E0-A055-4C01-A7E3-A144A55AA2FE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31</a:t>
            </a:fld>
            <a:endParaRPr lang="en-US" sz="120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i="1" smtClean="0">
                <a:latin typeface="Arial" pitchFamily="34" charset="0"/>
                <a:ea typeface="ＭＳ Ｐゴシック" pitchFamily="1" charset="-128"/>
              </a:rPr>
              <a:t>some properties may represent the actual </a:t>
            </a:r>
            <a:r>
              <a:rPr lang="nl-NL" i="1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purpose</a:t>
            </a:r>
            <a:r>
              <a:rPr lang="nl-NL" i="1" smtClean="0">
                <a:latin typeface="Arial" pitchFamily="34" charset="0"/>
                <a:ea typeface="ＭＳ Ｐゴシック" pitchFamily="1" charset="-128"/>
              </a:rPr>
              <a:t>, </a:t>
            </a:r>
            <a:r>
              <a:rPr lang="nl-NL" i="1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goal</a:t>
            </a:r>
            <a:r>
              <a:rPr lang="nl-NL" i="1" smtClean="0">
                <a:latin typeface="Arial" pitchFamily="34" charset="0"/>
                <a:ea typeface="ＭＳ Ｐゴシック" pitchFamily="1" charset="-128"/>
              </a:rPr>
              <a:t> or </a:t>
            </a:r>
            <a:r>
              <a:rPr lang="nl-NL" i="1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objective</a:t>
            </a:r>
            <a:r>
              <a:rPr lang="nl-NL" i="1" smtClean="0">
                <a:latin typeface="Arial" pitchFamily="34" charset="0"/>
                <a:ea typeface="ＭＳ Ｐゴシック" pitchFamily="1" charset="-128"/>
              </a:rPr>
              <a:t>  of the model: how cheap can we illuminate this particular road?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78E2CE6C-64FC-43F0-933C-3AB60A8442B7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4</a:t>
            </a:fld>
            <a:endParaRPr lang="en-US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latin typeface="Arial" pitchFamily="34" charset="0"/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4DF0C8F3-813C-4EE0-91E0-5A48E7D90F30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5</a:t>
            </a:fld>
            <a:endParaRPr lang="en-US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latin typeface="Arial" pitchFamily="34" charset="0"/>
                <a:ea typeface="ＭＳ Ｐゴシック" pitchFamily="1" charset="-128"/>
              </a:rPr>
              <a:t>skip moon: problem should also be solved for moonless nights</a:t>
            </a:r>
          </a:p>
          <a:p>
            <a:pPr eaLnBrk="1" hangingPunct="1"/>
            <a:r>
              <a:rPr lang="nl-NL" smtClean="0">
                <a:latin typeface="Arial" pitchFamily="34" charset="0"/>
                <a:ea typeface="ＭＳ Ｐゴシック" pitchFamily="1" charset="-128"/>
              </a:rPr>
              <a:t>skip trees: complicating factor, first assume no trees</a:t>
            </a:r>
          </a:p>
          <a:p>
            <a:pPr eaLnBrk="1" hangingPunct="1"/>
            <a:r>
              <a:rPr lang="nl-NL" smtClean="0">
                <a:latin typeface="Arial" pitchFamily="34" charset="0"/>
                <a:ea typeface="ＭＳ Ｐゴシック" pitchFamily="1" charset="-128"/>
              </a:rPr>
              <a:t>add driver: otherwise illumination would be superfluous</a:t>
            </a:r>
          </a:p>
          <a:p>
            <a:pPr eaLnBrk="1" hangingPunct="1"/>
            <a:r>
              <a:rPr lang="nl-NL" smtClean="0">
                <a:latin typeface="Arial" pitchFamily="34" charset="0"/>
                <a:ea typeface="ＭＳ Ｐゴシック" pitchFamily="1" charset="-128"/>
              </a:rPr>
              <a:t>add traffic: ‘ adaptive’ means: w.r.t. traffic density  </a:t>
            </a:r>
          </a:p>
          <a:p>
            <a:pPr eaLnBrk="1" hangingPunct="1"/>
            <a:endParaRPr lang="nl-NL" smtClean="0">
              <a:latin typeface="Arial" pitchFamily="34" charset="0"/>
              <a:ea typeface="ＭＳ Ｐゴシック" pitchFamily="1" charset="-128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smtClean="0">
                <a:latin typeface="Arial" pitchFamily="34" charset="0"/>
                <a:ea typeface="ＭＳ Ｐゴシック" pitchFamily="1" charset="-128"/>
              </a:rPr>
              <a:t>First inventory of concepts: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  <a:buFontTx/>
              <a:buChar char="•"/>
            </a:pPr>
            <a:r>
              <a:rPr lang="nl-NL" smtClean="0">
                <a:latin typeface="Arial" pitchFamily="34" charset="0"/>
                <a:ea typeface="ＭＳ Ｐゴシック" pitchFamily="1" charset="-128"/>
              </a:rPr>
              <a:t>enough concepts to formulate problem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  <a:buFontTx/>
              <a:buChar char="•"/>
            </a:pPr>
            <a:r>
              <a:rPr lang="nl-NL" smtClean="0">
                <a:latin typeface="Arial" pitchFamily="34" charset="0"/>
                <a:ea typeface="ＭＳ Ｐゴシック" pitchFamily="1" charset="-128"/>
              </a:rPr>
              <a:t>few as possible: estimate which concepts are crucial, which not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  <a:buFontTx/>
              <a:buChar char="•"/>
            </a:pPr>
            <a:r>
              <a:rPr lang="nl-NL" smtClean="0">
                <a:latin typeface="Arial" pitchFamily="34" charset="0"/>
                <a:ea typeface="ＭＳ Ｐゴシック" pitchFamily="1" charset="-128"/>
              </a:rPr>
              <a:t>discover first set of assumptions (</a:t>
            </a:r>
            <a:r>
              <a:rPr lang="nl-NL" i="1" smtClean="0">
                <a:solidFill>
                  <a:schemeClr val="tx2"/>
                </a:solidFill>
                <a:latin typeface="Arial" pitchFamily="34" charset="0"/>
                <a:ea typeface="ＭＳ Ｐゴシック" pitchFamily="1" charset="-128"/>
              </a:rPr>
              <a:t>such as: assume no tree shadows and no moonlight</a:t>
            </a:r>
            <a:r>
              <a:rPr lang="nl-NL" smtClean="0">
                <a:latin typeface="Arial" pitchFamily="34" charset="0"/>
                <a:ea typeface="ＭＳ Ｐゴシック" pitchFamily="1" charset="-128"/>
              </a:rPr>
              <a:t>) </a:t>
            </a:r>
          </a:p>
          <a:p>
            <a:pPr eaLnBrk="1" hangingPunct="1"/>
            <a:endParaRPr lang="nl-NL" sz="1600">
              <a:latin typeface="Arial" pitchFamily="34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6BD67ED6-64F6-47FD-8357-784397F52CC9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6</a:t>
            </a:fld>
            <a:endParaRPr lang="en-US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latin typeface="Arial" pitchFamily="34" charset="0"/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F5C42E65-6A6B-4CDD-92A8-E552A50A894E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7</a:t>
            </a:fld>
            <a:endParaRPr lang="en-US" sz="12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smtClean="0">
                <a:latin typeface="Arial" pitchFamily="34" charset="0"/>
                <a:ea typeface="ＭＳ Ｐゴシック" pitchFamily="1" charset="-128"/>
              </a:rPr>
              <a:t>For every concept: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smtClean="0">
                <a:latin typeface="Arial" pitchFamily="34" charset="0"/>
                <a:ea typeface="ＭＳ Ｐゴシック" pitchFamily="1" charset="-128"/>
              </a:rPr>
              <a:t>what info do we need for that concept? 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smtClean="0">
                <a:latin typeface="Arial" pitchFamily="34" charset="0"/>
                <a:ea typeface="ＭＳ Ｐゴシック" pitchFamily="1" charset="-128"/>
              </a:rPr>
              <a:t>distinguish important and less important properties; start with only important ones (important w.r.t. purpose) 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smtClean="0">
                <a:latin typeface="Arial" pitchFamily="34" charset="0"/>
                <a:ea typeface="ＭＳ Ｐゴシック" pitchFamily="1" charset="-128"/>
              </a:rPr>
              <a:t>‘ seat height’ is ignored, because difference in viewing angle probably small</a:t>
            </a:r>
          </a:p>
          <a:p>
            <a:pPr eaLnBrk="1" hangingPunct="1"/>
            <a:endParaRPr lang="nl-NL" smtClean="0">
              <a:latin typeface="Arial" pitchFamily="34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F7B694E6-FEC9-4AB6-8FF2-80DDCB21CD36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8</a:t>
            </a:fld>
            <a:endParaRPr lang="en-US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latin typeface="Arial" pitchFamily="34" charset="0"/>
                <a:ea typeface="ＭＳ Ｐゴシック" pitchFamily="1" charset="-128"/>
              </a:rPr>
              <a:t>expenses is added as a property of something that wasn’t there yet. Therefore: add</a:t>
            </a:r>
          </a:p>
          <a:p>
            <a:pPr eaLnBrk="1" hangingPunct="1"/>
            <a:endParaRPr lang="nl-NL" smtClean="0">
              <a:latin typeface="Arial" pitchFamily="34" charset="0"/>
              <a:ea typeface="ＭＳ Ｐゴシック" pitchFamily="1" charset="-128"/>
            </a:endParaRPr>
          </a:p>
          <a:p>
            <a:pPr eaLnBrk="1" hangingPunct="1"/>
            <a:r>
              <a:rPr lang="nl-NL" smtClean="0">
                <a:latin typeface="Arial" pitchFamily="34" charset="0"/>
                <a:ea typeface="ＭＳ Ｐゴシック" pitchFamily="1" charset="-128"/>
              </a:rPr>
              <a:t>Sometimes we realize there must be an additional property to merit the effort of the model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AD187490-BD59-4DC5-953D-B74AB87C88AA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9</a:t>
            </a:fld>
            <a:endParaRPr lang="en-US" sz="120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latin typeface="Arial" pitchFamily="34" charset="0"/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59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93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23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94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4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07/01/2014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80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07/01/2014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84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07/01/2014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27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57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86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5B90-5919-426D-9FC7-4414B1939A03}" type="datetimeFigureOut">
              <a:rPr lang="en-GB" smtClean="0"/>
              <a:pPr/>
              <a:t>07/01/2014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28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.w.a.m.v.overveld@tue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.a.j.borghuis@tue.n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 core Course on Modeling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2228850"/>
          </a:xfrm>
        </p:spPr>
        <p:txBody>
          <a:bodyPr>
            <a:normAutofit/>
          </a:bodyPr>
          <a:lstStyle/>
          <a:p>
            <a:r>
              <a:rPr lang="nl-NL" sz="1600" dirty="0" err="1"/>
              <a:t>Introduction</a:t>
            </a:r>
            <a:r>
              <a:rPr lang="nl-NL" sz="1600" dirty="0"/>
              <a:t> </a:t>
            </a:r>
            <a:r>
              <a:rPr lang="nl-NL" sz="1600" dirty="0" err="1"/>
              <a:t>to</a:t>
            </a:r>
            <a:r>
              <a:rPr lang="nl-NL" sz="1600" dirty="0"/>
              <a:t> Modeling</a:t>
            </a:r>
          </a:p>
          <a:p>
            <a:r>
              <a:rPr lang="nl-NL" sz="1600" dirty="0"/>
              <a:t>0LAB0 0LBB0 0LCB0 </a:t>
            </a:r>
            <a:r>
              <a:rPr lang="nl-NL" sz="1600" dirty="0" smtClean="0"/>
              <a:t>0LDB0</a:t>
            </a:r>
          </a:p>
          <a:p>
            <a:r>
              <a:rPr lang="nl-NL" sz="1600" dirty="0" smtClean="0">
                <a:hlinkClick r:id="rId3"/>
              </a:rPr>
              <a:t>c.w.a.m.v.overveld@tue.nl</a:t>
            </a:r>
            <a:endParaRPr lang="nl-NL" sz="1600" dirty="0"/>
          </a:p>
          <a:p>
            <a:r>
              <a:rPr lang="nl-NL" sz="1600" dirty="0" smtClean="0">
                <a:hlinkClick r:id="rId4"/>
              </a:rPr>
              <a:t>v.a.j.borghuis@tue.nl</a:t>
            </a:r>
            <a:r>
              <a:rPr lang="nl-NL" sz="1600" dirty="0" smtClean="0"/>
              <a:t> </a:t>
            </a:r>
          </a:p>
          <a:p>
            <a:endParaRPr lang="nl-NL" sz="1600" dirty="0"/>
          </a:p>
          <a:p>
            <a:r>
              <a:rPr lang="nl-NL" sz="1600" dirty="0" smtClean="0"/>
              <a:t>S.12</a:t>
            </a:r>
            <a:endParaRPr lang="en-US" sz="1600" dirty="0"/>
          </a:p>
          <a:p>
            <a:endParaRPr lang="nl-N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24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27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8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485" name="Text Box 9"/>
          <p:cNvSpPr txBox="1">
            <a:spLocks noChangeArrowheads="1"/>
          </p:cNvSpPr>
          <p:nvPr/>
        </p:nvSpPr>
        <p:spPr bwMode="auto">
          <a:xfrm>
            <a:off x="539750" y="2139554"/>
            <a:ext cx="3816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endParaRPr lang="nl-NL"/>
          </a:p>
        </p:txBody>
      </p:sp>
      <p:grpSp>
        <p:nvGrpSpPr>
          <p:cNvPr id="20489" name="Group 70"/>
          <p:cNvGrpSpPr>
            <a:grpSpLocks/>
          </p:cNvGrpSpPr>
          <p:nvPr/>
        </p:nvGrpSpPr>
        <p:grpSpPr bwMode="auto">
          <a:xfrm>
            <a:off x="3276601" y="1329929"/>
            <a:ext cx="5832475" cy="3451621"/>
            <a:chOff x="113" y="1117"/>
            <a:chExt cx="3674" cy="2899"/>
          </a:xfrm>
        </p:grpSpPr>
        <p:sp>
          <p:nvSpPr>
            <p:cNvPr id="20490" name="Text Box 7"/>
            <p:cNvSpPr txBox="1">
              <a:spLocks noChangeArrowheads="1"/>
            </p:cNvSpPr>
            <p:nvPr/>
          </p:nvSpPr>
          <p:spPr bwMode="auto">
            <a:xfrm>
              <a:off x="113" y="1207"/>
              <a:ext cx="272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endParaRPr lang="nl-NL"/>
            </a:p>
          </p:txBody>
        </p:sp>
        <p:sp>
          <p:nvSpPr>
            <p:cNvPr id="20491" name="Rectangle 8"/>
            <p:cNvSpPr>
              <a:spLocks noChangeArrowheads="1"/>
            </p:cNvSpPr>
            <p:nvPr/>
          </p:nvSpPr>
          <p:spPr bwMode="auto">
            <a:xfrm>
              <a:off x="295" y="1888"/>
              <a:ext cx="1769" cy="1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20492" name="Rectangle 9"/>
            <p:cNvSpPr>
              <a:spLocks noChangeArrowheads="1"/>
            </p:cNvSpPr>
            <p:nvPr/>
          </p:nvSpPr>
          <p:spPr bwMode="auto">
            <a:xfrm>
              <a:off x="414" y="2614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20493" name="Text Box 12"/>
            <p:cNvSpPr txBox="1">
              <a:spLocks noChangeArrowheads="1"/>
            </p:cNvSpPr>
            <p:nvPr/>
          </p:nvSpPr>
          <p:spPr bwMode="auto">
            <a:xfrm>
              <a:off x="189" y="1706"/>
              <a:ext cx="1020" cy="60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lantern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800"/>
            </a:p>
          </p:txBody>
        </p:sp>
        <p:sp>
          <p:nvSpPr>
            <p:cNvPr id="20494" name="Text Box 13"/>
            <p:cNvSpPr txBox="1">
              <a:spLocks noChangeArrowheads="1"/>
            </p:cNvSpPr>
            <p:nvPr/>
          </p:nvSpPr>
          <p:spPr bwMode="auto">
            <a:xfrm>
              <a:off x="188" y="1933"/>
              <a:ext cx="1020" cy="53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height</a:t>
              </a:r>
            </a:p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power</a:t>
              </a:r>
            </a:p>
          </p:txBody>
        </p:sp>
        <p:sp>
          <p:nvSpPr>
            <p:cNvPr id="20495" name="Text Box 14"/>
            <p:cNvSpPr txBox="1">
              <a:spLocks noChangeArrowheads="1"/>
            </p:cNvSpPr>
            <p:nvPr/>
          </p:nvSpPr>
          <p:spPr bwMode="auto">
            <a:xfrm>
              <a:off x="189" y="3089"/>
              <a:ext cx="1020" cy="87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road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400"/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800"/>
            </a:p>
          </p:txBody>
        </p:sp>
        <p:sp>
          <p:nvSpPr>
            <p:cNvPr id="20496" name="Text Box 15"/>
            <p:cNvSpPr txBox="1">
              <a:spLocks noChangeArrowheads="1"/>
            </p:cNvSpPr>
            <p:nvPr/>
          </p:nvSpPr>
          <p:spPr bwMode="auto">
            <a:xfrm>
              <a:off x="189" y="3305"/>
              <a:ext cx="1020" cy="711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width</a:t>
              </a:r>
            </a:p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surface reflectance</a:t>
              </a:r>
            </a:p>
          </p:txBody>
        </p:sp>
        <p:sp>
          <p:nvSpPr>
            <p:cNvPr id="20497" name="Text Box 17"/>
            <p:cNvSpPr txBox="1">
              <a:spLocks noChangeArrowheads="1"/>
            </p:cNvSpPr>
            <p:nvPr/>
          </p:nvSpPr>
          <p:spPr bwMode="auto">
            <a:xfrm>
              <a:off x="2766" y="3385"/>
              <a:ext cx="1021" cy="25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traffic</a:t>
              </a:r>
              <a:endParaRPr lang="nl-NL" sz="1800"/>
            </a:p>
          </p:txBody>
        </p:sp>
        <p:sp>
          <p:nvSpPr>
            <p:cNvPr id="20498" name="Text Box 18"/>
            <p:cNvSpPr txBox="1">
              <a:spLocks noChangeArrowheads="1"/>
            </p:cNvSpPr>
            <p:nvPr/>
          </p:nvSpPr>
          <p:spPr bwMode="auto">
            <a:xfrm>
              <a:off x="2766" y="3556"/>
              <a:ext cx="1021" cy="25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density</a:t>
              </a:r>
            </a:p>
          </p:txBody>
        </p:sp>
        <p:sp>
          <p:nvSpPr>
            <p:cNvPr id="20499" name="Text Box 19"/>
            <p:cNvSpPr txBox="1">
              <a:spLocks noChangeArrowheads="1"/>
            </p:cNvSpPr>
            <p:nvPr/>
          </p:nvSpPr>
          <p:spPr bwMode="auto">
            <a:xfrm>
              <a:off x="2766" y="2205"/>
              <a:ext cx="1021" cy="25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car</a:t>
              </a:r>
              <a:endParaRPr lang="nl-NL" sz="1800"/>
            </a:p>
          </p:txBody>
        </p:sp>
        <p:sp>
          <p:nvSpPr>
            <p:cNvPr id="20500" name="Text Box 20"/>
            <p:cNvSpPr txBox="1">
              <a:spLocks noChangeArrowheads="1"/>
            </p:cNvSpPr>
            <p:nvPr/>
          </p:nvSpPr>
          <p:spPr bwMode="auto">
            <a:xfrm>
              <a:off x="2766" y="2387"/>
              <a:ext cx="1021" cy="53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speed</a:t>
              </a:r>
            </a:p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height</a:t>
              </a:r>
            </a:p>
          </p:txBody>
        </p:sp>
        <p:sp>
          <p:nvSpPr>
            <p:cNvPr id="20501" name="Text Box 21"/>
            <p:cNvSpPr txBox="1">
              <a:spLocks noChangeArrowheads="1"/>
            </p:cNvSpPr>
            <p:nvPr/>
          </p:nvSpPr>
          <p:spPr bwMode="auto">
            <a:xfrm>
              <a:off x="2766" y="1117"/>
              <a:ext cx="1021" cy="60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driver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800"/>
            </a:p>
          </p:txBody>
        </p:sp>
        <p:sp>
          <p:nvSpPr>
            <p:cNvPr id="20502" name="Text Box 22"/>
            <p:cNvSpPr txBox="1">
              <a:spLocks noChangeArrowheads="1"/>
            </p:cNvSpPr>
            <p:nvPr/>
          </p:nvSpPr>
          <p:spPr bwMode="auto">
            <a:xfrm>
              <a:off x="2766" y="1298"/>
              <a:ext cx="1021" cy="43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visual capabilities</a:t>
              </a:r>
            </a:p>
          </p:txBody>
        </p:sp>
        <p:sp>
          <p:nvSpPr>
            <p:cNvPr id="20503" name="Text Box 49"/>
            <p:cNvSpPr txBox="1">
              <a:spLocks noChangeArrowheads="1"/>
            </p:cNvSpPr>
            <p:nvPr/>
          </p:nvSpPr>
          <p:spPr bwMode="auto">
            <a:xfrm>
              <a:off x="2381" y="1207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0504" name="Text Box 54"/>
            <p:cNvSpPr txBox="1">
              <a:spLocks noChangeArrowheads="1"/>
            </p:cNvSpPr>
            <p:nvPr/>
          </p:nvSpPr>
          <p:spPr bwMode="auto">
            <a:xfrm>
              <a:off x="1541" y="1117"/>
              <a:ext cx="1021" cy="25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authority</a:t>
              </a:r>
              <a:endParaRPr lang="nl-NL" sz="1800"/>
            </a:p>
          </p:txBody>
        </p:sp>
        <p:sp>
          <p:nvSpPr>
            <p:cNvPr id="20505" name="Text Box 55"/>
            <p:cNvSpPr txBox="1">
              <a:spLocks noChangeArrowheads="1"/>
            </p:cNvSpPr>
            <p:nvPr/>
          </p:nvSpPr>
          <p:spPr bwMode="auto">
            <a:xfrm>
              <a:off x="1541" y="1288"/>
              <a:ext cx="1021" cy="25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2667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expenses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837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  <a:effectLst/>
        </p:grpSpPr>
        <p:pic>
          <p:nvPicPr>
            <p:cNvPr id="33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34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510" name="Text Box 34"/>
          <p:cNvSpPr txBox="1">
            <a:spLocks noChangeArrowheads="1"/>
          </p:cNvSpPr>
          <p:nvPr/>
        </p:nvSpPr>
        <p:spPr bwMode="auto">
          <a:xfrm>
            <a:off x="107951" y="1491854"/>
            <a:ext cx="39592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illuminate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</a:t>
            </a:r>
            <a:r>
              <a:rPr lang="nl-NL" sz="1800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road</a:t>
            </a:r>
            <a:r>
              <a:rPr lang="nl-NL" sz="1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grpSp>
        <p:nvGrpSpPr>
          <p:cNvPr id="21514" name="Group 70"/>
          <p:cNvGrpSpPr>
            <a:grpSpLocks/>
          </p:cNvGrpSpPr>
          <p:nvPr/>
        </p:nvGrpSpPr>
        <p:grpSpPr bwMode="auto">
          <a:xfrm>
            <a:off x="3276601" y="1329929"/>
            <a:ext cx="5832475" cy="3451621"/>
            <a:chOff x="113" y="1117"/>
            <a:chExt cx="3674" cy="2899"/>
          </a:xfrm>
          <a:effectLst/>
        </p:grpSpPr>
        <p:sp>
          <p:nvSpPr>
            <p:cNvPr id="21515" name="Text Box 7"/>
            <p:cNvSpPr txBox="1">
              <a:spLocks noChangeArrowheads="1"/>
            </p:cNvSpPr>
            <p:nvPr/>
          </p:nvSpPr>
          <p:spPr bwMode="auto">
            <a:xfrm>
              <a:off x="113" y="1207"/>
              <a:ext cx="272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endParaRPr lang="nl-NL"/>
            </a:p>
          </p:txBody>
        </p:sp>
        <p:sp>
          <p:nvSpPr>
            <p:cNvPr id="21516" name="Rectangle 8"/>
            <p:cNvSpPr>
              <a:spLocks noChangeArrowheads="1"/>
            </p:cNvSpPr>
            <p:nvPr/>
          </p:nvSpPr>
          <p:spPr bwMode="auto">
            <a:xfrm>
              <a:off x="295" y="1888"/>
              <a:ext cx="1769" cy="1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21517" name="Rectangle 9"/>
            <p:cNvSpPr>
              <a:spLocks noChangeArrowheads="1"/>
            </p:cNvSpPr>
            <p:nvPr/>
          </p:nvSpPr>
          <p:spPr bwMode="auto">
            <a:xfrm>
              <a:off x="414" y="2614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21518" name="Text Box 12"/>
            <p:cNvSpPr txBox="1">
              <a:spLocks noChangeArrowheads="1"/>
            </p:cNvSpPr>
            <p:nvPr/>
          </p:nvSpPr>
          <p:spPr bwMode="auto">
            <a:xfrm>
              <a:off x="189" y="1706"/>
              <a:ext cx="1020" cy="60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lantern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800"/>
            </a:p>
          </p:txBody>
        </p:sp>
        <p:sp>
          <p:nvSpPr>
            <p:cNvPr id="21519" name="Text Box 13"/>
            <p:cNvSpPr txBox="1">
              <a:spLocks noChangeArrowheads="1"/>
            </p:cNvSpPr>
            <p:nvPr/>
          </p:nvSpPr>
          <p:spPr bwMode="auto">
            <a:xfrm>
              <a:off x="188" y="1933"/>
              <a:ext cx="1020" cy="53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height</a:t>
              </a:r>
            </a:p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power</a:t>
              </a:r>
            </a:p>
          </p:txBody>
        </p:sp>
        <p:sp>
          <p:nvSpPr>
            <p:cNvPr id="21520" name="Text Box 14"/>
            <p:cNvSpPr txBox="1">
              <a:spLocks noChangeArrowheads="1"/>
            </p:cNvSpPr>
            <p:nvPr/>
          </p:nvSpPr>
          <p:spPr bwMode="auto">
            <a:xfrm>
              <a:off x="189" y="3089"/>
              <a:ext cx="1020" cy="87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road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400"/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800"/>
            </a:p>
          </p:txBody>
        </p:sp>
        <p:sp>
          <p:nvSpPr>
            <p:cNvPr id="21521" name="Text Box 15"/>
            <p:cNvSpPr txBox="1">
              <a:spLocks noChangeArrowheads="1"/>
            </p:cNvSpPr>
            <p:nvPr/>
          </p:nvSpPr>
          <p:spPr bwMode="auto">
            <a:xfrm>
              <a:off x="189" y="3305"/>
              <a:ext cx="1020" cy="711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width</a:t>
              </a:r>
            </a:p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surface reflectance</a:t>
              </a:r>
            </a:p>
          </p:txBody>
        </p:sp>
        <p:sp>
          <p:nvSpPr>
            <p:cNvPr id="21522" name="Text Box 17"/>
            <p:cNvSpPr txBox="1">
              <a:spLocks noChangeArrowheads="1"/>
            </p:cNvSpPr>
            <p:nvPr/>
          </p:nvSpPr>
          <p:spPr bwMode="auto">
            <a:xfrm>
              <a:off x="2766" y="3385"/>
              <a:ext cx="1021" cy="25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traffic</a:t>
              </a:r>
              <a:endParaRPr lang="nl-NL" sz="1800"/>
            </a:p>
          </p:txBody>
        </p:sp>
        <p:sp>
          <p:nvSpPr>
            <p:cNvPr id="21523" name="Text Box 18"/>
            <p:cNvSpPr txBox="1">
              <a:spLocks noChangeArrowheads="1"/>
            </p:cNvSpPr>
            <p:nvPr/>
          </p:nvSpPr>
          <p:spPr bwMode="auto">
            <a:xfrm>
              <a:off x="2766" y="3556"/>
              <a:ext cx="1021" cy="25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density</a:t>
              </a:r>
            </a:p>
          </p:txBody>
        </p:sp>
        <p:sp>
          <p:nvSpPr>
            <p:cNvPr id="21524" name="Text Box 19"/>
            <p:cNvSpPr txBox="1">
              <a:spLocks noChangeArrowheads="1"/>
            </p:cNvSpPr>
            <p:nvPr/>
          </p:nvSpPr>
          <p:spPr bwMode="auto">
            <a:xfrm>
              <a:off x="2766" y="2205"/>
              <a:ext cx="1021" cy="25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car</a:t>
              </a:r>
              <a:endParaRPr lang="nl-NL" sz="1800"/>
            </a:p>
          </p:txBody>
        </p:sp>
        <p:sp>
          <p:nvSpPr>
            <p:cNvPr id="21525" name="Text Box 20"/>
            <p:cNvSpPr txBox="1">
              <a:spLocks noChangeArrowheads="1"/>
            </p:cNvSpPr>
            <p:nvPr/>
          </p:nvSpPr>
          <p:spPr bwMode="auto">
            <a:xfrm>
              <a:off x="2766" y="2387"/>
              <a:ext cx="1021" cy="53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speed</a:t>
              </a:r>
            </a:p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height</a:t>
              </a:r>
            </a:p>
          </p:txBody>
        </p:sp>
        <p:sp>
          <p:nvSpPr>
            <p:cNvPr id="21526" name="Text Box 21"/>
            <p:cNvSpPr txBox="1">
              <a:spLocks noChangeArrowheads="1"/>
            </p:cNvSpPr>
            <p:nvPr/>
          </p:nvSpPr>
          <p:spPr bwMode="auto">
            <a:xfrm>
              <a:off x="2766" y="1117"/>
              <a:ext cx="1021" cy="60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driver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800"/>
            </a:p>
          </p:txBody>
        </p:sp>
        <p:sp>
          <p:nvSpPr>
            <p:cNvPr id="21527" name="Text Box 22"/>
            <p:cNvSpPr txBox="1">
              <a:spLocks noChangeArrowheads="1"/>
            </p:cNvSpPr>
            <p:nvPr/>
          </p:nvSpPr>
          <p:spPr bwMode="auto">
            <a:xfrm>
              <a:off x="2766" y="1298"/>
              <a:ext cx="1021" cy="43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visual capabilities</a:t>
              </a:r>
            </a:p>
          </p:txBody>
        </p:sp>
        <p:cxnSp>
          <p:nvCxnSpPr>
            <p:cNvPr id="21528" name="AutoShape 36"/>
            <p:cNvCxnSpPr>
              <a:cxnSpLocks noChangeShapeType="1"/>
              <a:stCxn id="21535" idx="2"/>
              <a:endCxn id="21520" idx="0"/>
            </p:cNvCxnSpPr>
            <p:nvPr/>
          </p:nvCxnSpPr>
          <p:spPr bwMode="auto">
            <a:xfrm rot="5400000">
              <a:off x="824" y="2745"/>
              <a:ext cx="219" cy="470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9" name="AutoShape 37"/>
            <p:cNvCxnSpPr>
              <a:cxnSpLocks noChangeShapeType="1"/>
              <a:stCxn id="21535" idx="0"/>
              <a:endCxn id="21519" idx="2"/>
            </p:cNvCxnSpPr>
            <p:nvPr/>
          </p:nvCxnSpPr>
          <p:spPr bwMode="auto">
            <a:xfrm rot="16200000" flipV="1">
              <a:off x="881" y="2280"/>
              <a:ext cx="105" cy="471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30" name="Text Box 45"/>
            <p:cNvSpPr txBox="1">
              <a:spLocks noChangeArrowheads="1"/>
            </p:cNvSpPr>
            <p:nvPr/>
          </p:nvSpPr>
          <p:spPr bwMode="auto">
            <a:xfrm>
              <a:off x="657" y="2251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n</a:t>
              </a:r>
            </a:p>
          </p:txBody>
        </p:sp>
        <p:sp>
          <p:nvSpPr>
            <p:cNvPr id="21531" name="Text Box 46"/>
            <p:cNvSpPr txBox="1">
              <a:spLocks noChangeArrowheads="1"/>
            </p:cNvSpPr>
            <p:nvPr/>
          </p:nvSpPr>
          <p:spPr bwMode="auto">
            <a:xfrm>
              <a:off x="703" y="2927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1532" name="Text Box 49"/>
            <p:cNvSpPr txBox="1">
              <a:spLocks noChangeArrowheads="1"/>
            </p:cNvSpPr>
            <p:nvPr/>
          </p:nvSpPr>
          <p:spPr bwMode="auto">
            <a:xfrm>
              <a:off x="2381" y="1207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1533" name="Text Box 54"/>
            <p:cNvSpPr txBox="1">
              <a:spLocks noChangeArrowheads="1"/>
            </p:cNvSpPr>
            <p:nvPr/>
          </p:nvSpPr>
          <p:spPr bwMode="auto">
            <a:xfrm>
              <a:off x="1541" y="1117"/>
              <a:ext cx="1021" cy="25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authority</a:t>
              </a:r>
              <a:endParaRPr lang="nl-NL" sz="1800"/>
            </a:p>
          </p:txBody>
        </p:sp>
        <p:sp>
          <p:nvSpPr>
            <p:cNvPr id="21534" name="Text Box 55"/>
            <p:cNvSpPr txBox="1">
              <a:spLocks noChangeArrowheads="1"/>
            </p:cNvSpPr>
            <p:nvPr/>
          </p:nvSpPr>
          <p:spPr bwMode="auto">
            <a:xfrm>
              <a:off x="1541" y="1288"/>
              <a:ext cx="1021" cy="25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2667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expenses</a:t>
              </a:r>
            </a:p>
          </p:txBody>
        </p:sp>
        <p:sp>
          <p:nvSpPr>
            <p:cNvPr id="21535" name="AutoShape 16"/>
            <p:cNvSpPr>
              <a:spLocks noChangeArrowheads="1"/>
            </p:cNvSpPr>
            <p:nvPr/>
          </p:nvSpPr>
          <p:spPr bwMode="auto">
            <a:xfrm>
              <a:off x="727" y="2568"/>
              <a:ext cx="883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illuminate</a:t>
              </a:r>
              <a:endParaRPr lang="nl-NL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189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  <a:effectLst/>
        </p:grpSpPr>
        <p:pic>
          <p:nvPicPr>
            <p:cNvPr id="38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39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34" name="Text Box 12"/>
          <p:cNvSpPr txBox="1">
            <a:spLocks noChangeArrowheads="1"/>
          </p:cNvSpPr>
          <p:nvPr/>
        </p:nvSpPr>
        <p:spPr bwMode="auto">
          <a:xfrm>
            <a:off x="107950" y="1491854"/>
            <a:ext cx="2808288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illuminate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</a:t>
            </a:r>
            <a:r>
              <a:rPr lang="nl-NL" sz="1800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road</a:t>
            </a:r>
            <a:r>
              <a:rPr lang="nl-NL" sz="1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operatedBy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driver)</a:t>
            </a:r>
          </a:p>
        </p:txBody>
      </p:sp>
      <p:grpSp>
        <p:nvGrpSpPr>
          <p:cNvPr id="22538" name="Group 70"/>
          <p:cNvGrpSpPr>
            <a:grpSpLocks/>
          </p:cNvGrpSpPr>
          <p:nvPr/>
        </p:nvGrpSpPr>
        <p:grpSpPr bwMode="auto">
          <a:xfrm>
            <a:off x="3276601" y="1329929"/>
            <a:ext cx="5832475" cy="3451621"/>
            <a:chOff x="113" y="1117"/>
            <a:chExt cx="3674" cy="2899"/>
          </a:xfrm>
          <a:effectLst/>
        </p:grpSpPr>
        <p:sp>
          <p:nvSpPr>
            <p:cNvPr id="22539" name="Text Box 7"/>
            <p:cNvSpPr txBox="1">
              <a:spLocks noChangeArrowheads="1"/>
            </p:cNvSpPr>
            <p:nvPr/>
          </p:nvSpPr>
          <p:spPr bwMode="auto">
            <a:xfrm>
              <a:off x="113" y="1207"/>
              <a:ext cx="272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endParaRPr lang="nl-NL"/>
            </a:p>
          </p:txBody>
        </p:sp>
        <p:sp>
          <p:nvSpPr>
            <p:cNvPr id="22540" name="Rectangle 8"/>
            <p:cNvSpPr>
              <a:spLocks noChangeArrowheads="1"/>
            </p:cNvSpPr>
            <p:nvPr/>
          </p:nvSpPr>
          <p:spPr bwMode="auto">
            <a:xfrm>
              <a:off x="295" y="1888"/>
              <a:ext cx="1769" cy="1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22541" name="Rectangle 9"/>
            <p:cNvSpPr>
              <a:spLocks noChangeArrowheads="1"/>
            </p:cNvSpPr>
            <p:nvPr/>
          </p:nvSpPr>
          <p:spPr bwMode="auto">
            <a:xfrm>
              <a:off x="414" y="2614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22542" name="Text Box 12"/>
            <p:cNvSpPr txBox="1">
              <a:spLocks noChangeArrowheads="1"/>
            </p:cNvSpPr>
            <p:nvPr/>
          </p:nvSpPr>
          <p:spPr bwMode="auto">
            <a:xfrm>
              <a:off x="189" y="1706"/>
              <a:ext cx="1020" cy="60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lantern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800"/>
            </a:p>
          </p:txBody>
        </p:sp>
        <p:sp>
          <p:nvSpPr>
            <p:cNvPr id="22543" name="Text Box 13"/>
            <p:cNvSpPr txBox="1">
              <a:spLocks noChangeArrowheads="1"/>
            </p:cNvSpPr>
            <p:nvPr/>
          </p:nvSpPr>
          <p:spPr bwMode="auto">
            <a:xfrm>
              <a:off x="188" y="1933"/>
              <a:ext cx="1020" cy="53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height</a:t>
              </a:r>
            </a:p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power</a:t>
              </a:r>
            </a:p>
          </p:txBody>
        </p:sp>
        <p:sp>
          <p:nvSpPr>
            <p:cNvPr id="22544" name="Text Box 14"/>
            <p:cNvSpPr txBox="1">
              <a:spLocks noChangeArrowheads="1"/>
            </p:cNvSpPr>
            <p:nvPr/>
          </p:nvSpPr>
          <p:spPr bwMode="auto">
            <a:xfrm>
              <a:off x="189" y="3089"/>
              <a:ext cx="1020" cy="87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road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400"/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800"/>
            </a:p>
          </p:txBody>
        </p:sp>
        <p:sp>
          <p:nvSpPr>
            <p:cNvPr id="22545" name="Text Box 15"/>
            <p:cNvSpPr txBox="1">
              <a:spLocks noChangeArrowheads="1"/>
            </p:cNvSpPr>
            <p:nvPr/>
          </p:nvSpPr>
          <p:spPr bwMode="auto">
            <a:xfrm>
              <a:off x="189" y="3305"/>
              <a:ext cx="1020" cy="711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width</a:t>
              </a:r>
            </a:p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surface reflectance</a:t>
              </a:r>
            </a:p>
          </p:txBody>
        </p:sp>
        <p:sp>
          <p:nvSpPr>
            <p:cNvPr id="22546" name="Text Box 17"/>
            <p:cNvSpPr txBox="1">
              <a:spLocks noChangeArrowheads="1"/>
            </p:cNvSpPr>
            <p:nvPr/>
          </p:nvSpPr>
          <p:spPr bwMode="auto">
            <a:xfrm>
              <a:off x="2766" y="3385"/>
              <a:ext cx="1021" cy="25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traffic</a:t>
              </a:r>
              <a:endParaRPr lang="nl-NL" sz="1800"/>
            </a:p>
          </p:txBody>
        </p:sp>
        <p:sp>
          <p:nvSpPr>
            <p:cNvPr id="22547" name="Text Box 18"/>
            <p:cNvSpPr txBox="1">
              <a:spLocks noChangeArrowheads="1"/>
            </p:cNvSpPr>
            <p:nvPr/>
          </p:nvSpPr>
          <p:spPr bwMode="auto">
            <a:xfrm>
              <a:off x="2766" y="3556"/>
              <a:ext cx="1021" cy="25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density</a:t>
              </a:r>
            </a:p>
          </p:txBody>
        </p:sp>
        <p:sp>
          <p:nvSpPr>
            <p:cNvPr id="22548" name="Text Box 19"/>
            <p:cNvSpPr txBox="1">
              <a:spLocks noChangeArrowheads="1"/>
            </p:cNvSpPr>
            <p:nvPr/>
          </p:nvSpPr>
          <p:spPr bwMode="auto">
            <a:xfrm>
              <a:off x="2766" y="2205"/>
              <a:ext cx="1021" cy="25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car</a:t>
              </a:r>
              <a:endParaRPr lang="nl-NL" sz="1800"/>
            </a:p>
          </p:txBody>
        </p:sp>
        <p:sp>
          <p:nvSpPr>
            <p:cNvPr id="22549" name="Text Box 20"/>
            <p:cNvSpPr txBox="1">
              <a:spLocks noChangeArrowheads="1"/>
            </p:cNvSpPr>
            <p:nvPr/>
          </p:nvSpPr>
          <p:spPr bwMode="auto">
            <a:xfrm>
              <a:off x="2766" y="2387"/>
              <a:ext cx="1021" cy="53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speed</a:t>
              </a:r>
            </a:p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height</a:t>
              </a:r>
            </a:p>
          </p:txBody>
        </p:sp>
        <p:sp>
          <p:nvSpPr>
            <p:cNvPr id="22550" name="Text Box 21"/>
            <p:cNvSpPr txBox="1">
              <a:spLocks noChangeArrowheads="1"/>
            </p:cNvSpPr>
            <p:nvPr/>
          </p:nvSpPr>
          <p:spPr bwMode="auto">
            <a:xfrm>
              <a:off x="2766" y="1117"/>
              <a:ext cx="1021" cy="60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driver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800"/>
            </a:p>
          </p:txBody>
        </p:sp>
        <p:sp>
          <p:nvSpPr>
            <p:cNvPr id="22551" name="Text Box 22"/>
            <p:cNvSpPr txBox="1">
              <a:spLocks noChangeArrowheads="1"/>
            </p:cNvSpPr>
            <p:nvPr/>
          </p:nvSpPr>
          <p:spPr bwMode="auto">
            <a:xfrm>
              <a:off x="2766" y="1298"/>
              <a:ext cx="1021" cy="43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visual capabilities</a:t>
              </a:r>
            </a:p>
          </p:txBody>
        </p:sp>
        <p:sp>
          <p:nvSpPr>
            <p:cNvPr id="22552" name="AutoShape 25"/>
            <p:cNvSpPr>
              <a:spLocks noChangeArrowheads="1"/>
            </p:cNvSpPr>
            <p:nvPr/>
          </p:nvSpPr>
          <p:spPr bwMode="auto">
            <a:xfrm>
              <a:off x="2836" y="1797"/>
              <a:ext cx="882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operated</a:t>
              </a:r>
              <a:r>
                <a:rPr lang="nl-NL" sz="1400" dirty="0"/>
                <a:t> </a:t>
              </a:r>
              <a:r>
                <a:rPr lang="nl-NL" sz="1400" dirty="0" err="1"/>
                <a:t>by</a:t>
              </a:r>
              <a:endParaRPr lang="nl-NL" sz="1400" dirty="0"/>
            </a:p>
          </p:txBody>
        </p:sp>
        <p:cxnSp>
          <p:nvCxnSpPr>
            <p:cNvPr id="22553" name="AutoShape 31"/>
            <p:cNvCxnSpPr>
              <a:cxnSpLocks noChangeShapeType="1"/>
              <a:stCxn id="22548" idx="0"/>
              <a:endCxn id="22552" idx="2"/>
            </p:cNvCxnSpPr>
            <p:nvPr/>
          </p:nvCxnSpPr>
          <p:spPr bwMode="auto">
            <a:xfrm flipV="1">
              <a:off x="3277" y="2099"/>
              <a:ext cx="1" cy="106"/>
            </a:xfrm>
            <a:prstGeom prst="straightConnector1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54" name="AutoShape 36"/>
            <p:cNvCxnSpPr>
              <a:cxnSpLocks noChangeShapeType="1"/>
              <a:stCxn id="22564" idx="2"/>
              <a:endCxn id="22544" idx="0"/>
            </p:cNvCxnSpPr>
            <p:nvPr/>
          </p:nvCxnSpPr>
          <p:spPr bwMode="auto">
            <a:xfrm rot="5400000">
              <a:off x="824" y="2745"/>
              <a:ext cx="219" cy="470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55" name="AutoShape 37"/>
            <p:cNvCxnSpPr>
              <a:cxnSpLocks noChangeShapeType="1"/>
              <a:stCxn id="22564" idx="0"/>
              <a:endCxn id="22543" idx="2"/>
            </p:cNvCxnSpPr>
            <p:nvPr/>
          </p:nvCxnSpPr>
          <p:spPr bwMode="auto">
            <a:xfrm rot="16200000" flipV="1">
              <a:off x="881" y="2280"/>
              <a:ext cx="105" cy="471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56" name="AutoShape 38"/>
            <p:cNvCxnSpPr>
              <a:cxnSpLocks noChangeShapeType="1"/>
              <a:stCxn id="22552" idx="0"/>
              <a:endCxn id="22551" idx="2"/>
            </p:cNvCxnSpPr>
            <p:nvPr/>
          </p:nvCxnSpPr>
          <p:spPr bwMode="auto">
            <a:xfrm flipH="1" flipV="1">
              <a:off x="3277" y="1737"/>
              <a:ext cx="1" cy="60"/>
            </a:xfrm>
            <a:prstGeom prst="straightConnector1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57" name="Text Box 43"/>
            <p:cNvSpPr txBox="1">
              <a:spLocks noChangeArrowheads="1"/>
            </p:cNvSpPr>
            <p:nvPr/>
          </p:nvSpPr>
          <p:spPr bwMode="auto">
            <a:xfrm>
              <a:off x="3107" y="1616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2558" name="Text Box 44"/>
            <p:cNvSpPr txBox="1">
              <a:spLocks noChangeArrowheads="1"/>
            </p:cNvSpPr>
            <p:nvPr/>
          </p:nvSpPr>
          <p:spPr bwMode="auto">
            <a:xfrm>
              <a:off x="3107" y="2024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2559" name="Text Box 45"/>
            <p:cNvSpPr txBox="1">
              <a:spLocks noChangeArrowheads="1"/>
            </p:cNvSpPr>
            <p:nvPr/>
          </p:nvSpPr>
          <p:spPr bwMode="auto">
            <a:xfrm>
              <a:off x="657" y="2251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n</a:t>
              </a:r>
            </a:p>
          </p:txBody>
        </p:sp>
        <p:sp>
          <p:nvSpPr>
            <p:cNvPr id="22560" name="Text Box 46"/>
            <p:cNvSpPr txBox="1">
              <a:spLocks noChangeArrowheads="1"/>
            </p:cNvSpPr>
            <p:nvPr/>
          </p:nvSpPr>
          <p:spPr bwMode="auto">
            <a:xfrm>
              <a:off x="703" y="2927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2561" name="Text Box 49"/>
            <p:cNvSpPr txBox="1">
              <a:spLocks noChangeArrowheads="1"/>
            </p:cNvSpPr>
            <p:nvPr/>
          </p:nvSpPr>
          <p:spPr bwMode="auto">
            <a:xfrm>
              <a:off x="2381" y="1207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2562" name="Text Box 54"/>
            <p:cNvSpPr txBox="1">
              <a:spLocks noChangeArrowheads="1"/>
            </p:cNvSpPr>
            <p:nvPr/>
          </p:nvSpPr>
          <p:spPr bwMode="auto">
            <a:xfrm>
              <a:off x="1541" y="1117"/>
              <a:ext cx="1021" cy="25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authority</a:t>
              </a:r>
              <a:endParaRPr lang="nl-NL" sz="1800"/>
            </a:p>
          </p:txBody>
        </p:sp>
        <p:sp>
          <p:nvSpPr>
            <p:cNvPr id="22563" name="Text Box 55"/>
            <p:cNvSpPr txBox="1">
              <a:spLocks noChangeArrowheads="1"/>
            </p:cNvSpPr>
            <p:nvPr/>
          </p:nvSpPr>
          <p:spPr bwMode="auto">
            <a:xfrm>
              <a:off x="1541" y="1288"/>
              <a:ext cx="1021" cy="25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2667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expenses</a:t>
              </a:r>
            </a:p>
          </p:txBody>
        </p:sp>
        <p:sp>
          <p:nvSpPr>
            <p:cNvPr id="22564" name="AutoShape 16"/>
            <p:cNvSpPr>
              <a:spLocks noChangeArrowheads="1"/>
            </p:cNvSpPr>
            <p:nvPr/>
          </p:nvSpPr>
          <p:spPr bwMode="auto">
            <a:xfrm>
              <a:off x="727" y="2568"/>
              <a:ext cx="883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illuminate</a:t>
              </a:r>
              <a:endParaRPr lang="nl-NL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5575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  <a:effectLst/>
        </p:grpSpPr>
        <p:pic>
          <p:nvPicPr>
            <p:cNvPr id="43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44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557" name="Text Box 9"/>
          <p:cNvSpPr txBox="1">
            <a:spLocks noChangeArrowheads="1"/>
          </p:cNvSpPr>
          <p:nvPr/>
        </p:nvSpPr>
        <p:spPr bwMode="auto">
          <a:xfrm>
            <a:off x="539750" y="2139554"/>
            <a:ext cx="38163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endParaRPr lang="nl-NL"/>
          </a:p>
        </p:txBody>
      </p:sp>
      <p:sp>
        <p:nvSpPr>
          <p:cNvPr id="23558" name="Text Box 12"/>
          <p:cNvSpPr txBox="1">
            <a:spLocks noChangeArrowheads="1"/>
          </p:cNvSpPr>
          <p:nvPr/>
        </p:nvSpPr>
        <p:spPr bwMode="auto">
          <a:xfrm>
            <a:off x="107950" y="1491854"/>
            <a:ext cx="280828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illuminate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</a:t>
            </a:r>
            <a:r>
              <a:rPr lang="nl-NL" sz="1800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road</a:t>
            </a:r>
            <a:r>
              <a:rPr lang="nl-NL" sz="1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operatedBy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driver)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consistsOf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(traffic,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</a:t>
            </a:r>
            <a:r>
              <a:rPr lang="nl-NL" sz="1800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grpSp>
        <p:nvGrpSpPr>
          <p:cNvPr id="23562" name="Group 70"/>
          <p:cNvGrpSpPr>
            <a:grpSpLocks/>
          </p:cNvGrpSpPr>
          <p:nvPr/>
        </p:nvGrpSpPr>
        <p:grpSpPr bwMode="auto">
          <a:xfrm>
            <a:off x="3276601" y="1329929"/>
            <a:ext cx="5832475" cy="3451621"/>
            <a:chOff x="113" y="1117"/>
            <a:chExt cx="3674" cy="2899"/>
          </a:xfrm>
          <a:effectLst/>
        </p:grpSpPr>
        <p:sp>
          <p:nvSpPr>
            <p:cNvPr id="23563" name="Text Box 7"/>
            <p:cNvSpPr txBox="1">
              <a:spLocks noChangeArrowheads="1"/>
            </p:cNvSpPr>
            <p:nvPr/>
          </p:nvSpPr>
          <p:spPr bwMode="auto">
            <a:xfrm>
              <a:off x="113" y="1207"/>
              <a:ext cx="272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endParaRPr lang="nl-NL"/>
            </a:p>
          </p:txBody>
        </p:sp>
        <p:sp>
          <p:nvSpPr>
            <p:cNvPr id="23564" name="Rectangle 8"/>
            <p:cNvSpPr>
              <a:spLocks noChangeArrowheads="1"/>
            </p:cNvSpPr>
            <p:nvPr/>
          </p:nvSpPr>
          <p:spPr bwMode="auto">
            <a:xfrm>
              <a:off x="295" y="1888"/>
              <a:ext cx="1769" cy="1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23565" name="Rectangle 9"/>
            <p:cNvSpPr>
              <a:spLocks noChangeArrowheads="1"/>
            </p:cNvSpPr>
            <p:nvPr/>
          </p:nvSpPr>
          <p:spPr bwMode="auto">
            <a:xfrm>
              <a:off x="414" y="2614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23566" name="Text Box 12"/>
            <p:cNvSpPr txBox="1">
              <a:spLocks noChangeArrowheads="1"/>
            </p:cNvSpPr>
            <p:nvPr/>
          </p:nvSpPr>
          <p:spPr bwMode="auto">
            <a:xfrm>
              <a:off x="189" y="1706"/>
              <a:ext cx="1020" cy="60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lantern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800"/>
            </a:p>
          </p:txBody>
        </p:sp>
        <p:sp>
          <p:nvSpPr>
            <p:cNvPr id="23567" name="Text Box 13"/>
            <p:cNvSpPr txBox="1">
              <a:spLocks noChangeArrowheads="1"/>
            </p:cNvSpPr>
            <p:nvPr/>
          </p:nvSpPr>
          <p:spPr bwMode="auto">
            <a:xfrm>
              <a:off x="188" y="1933"/>
              <a:ext cx="1020" cy="53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height</a:t>
              </a:r>
            </a:p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power</a:t>
              </a:r>
            </a:p>
          </p:txBody>
        </p:sp>
        <p:sp>
          <p:nvSpPr>
            <p:cNvPr id="23568" name="Text Box 14"/>
            <p:cNvSpPr txBox="1">
              <a:spLocks noChangeArrowheads="1"/>
            </p:cNvSpPr>
            <p:nvPr/>
          </p:nvSpPr>
          <p:spPr bwMode="auto">
            <a:xfrm>
              <a:off x="189" y="3089"/>
              <a:ext cx="1020" cy="87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road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400"/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800"/>
            </a:p>
          </p:txBody>
        </p:sp>
        <p:sp>
          <p:nvSpPr>
            <p:cNvPr id="23569" name="Text Box 15"/>
            <p:cNvSpPr txBox="1">
              <a:spLocks noChangeArrowheads="1"/>
            </p:cNvSpPr>
            <p:nvPr/>
          </p:nvSpPr>
          <p:spPr bwMode="auto">
            <a:xfrm>
              <a:off x="189" y="3305"/>
              <a:ext cx="1020" cy="711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width</a:t>
              </a:r>
            </a:p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surface reflectance</a:t>
              </a:r>
            </a:p>
          </p:txBody>
        </p:sp>
        <p:sp>
          <p:nvSpPr>
            <p:cNvPr id="23570" name="Text Box 17"/>
            <p:cNvSpPr txBox="1">
              <a:spLocks noChangeArrowheads="1"/>
            </p:cNvSpPr>
            <p:nvPr/>
          </p:nvSpPr>
          <p:spPr bwMode="auto">
            <a:xfrm>
              <a:off x="2766" y="3385"/>
              <a:ext cx="1021" cy="25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traffic</a:t>
              </a:r>
              <a:endParaRPr lang="nl-NL" sz="1800"/>
            </a:p>
          </p:txBody>
        </p:sp>
        <p:sp>
          <p:nvSpPr>
            <p:cNvPr id="23571" name="Text Box 18"/>
            <p:cNvSpPr txBox="1">
              <a:spLocks noChangeArrowheads="1"/>
            </p:cNvSpPr>
            <p:nvPr/>
          </p:nvSpPr>
          <p:spPr bwMode="auto">
            <a:xfrm>
              <a:off x="2766" y="3556"/>
              <a:ext cx="1021" cy="25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density</a:t>
              </a:r>
            </a:p>
          </p:txBody>
        </p:sp>
        <p:sp>
          <p:nvSpPr>
            <p:cNvPr id="23572" name="Text Box 19"/>
            <p:cNvSpPr txBox="1">
              <a:spLocks noChangeArrowheads="1"/>
            </p:cNvSpPr>
            <p:nvPr/>
          </p:nvSpPr>
          <p:spPr bwMode="auto">
            <a:xfrm>
              <a:off x="2766" y="2205"/>
              <a:ext cx="1021" cy="25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car</a:t>
              </a:r>
              <a:endParaRPr lang="nl-NL" sz="1800"/>
            </a:p>
          </p:txBody>
        </p:sp>
        <p:sp>
          <p:nvSpPr>
            <p:cNvPr id="23573" name="Text Box 20"/>
            <p:cNvSpPr txBox="1">
              <a:spLocks noChangeArrowheads="1"/>
            </p:cNvSpPr>
            <p:nvPr/>
          </p:nvSpPr>
          <p:spPr bwMode="auto">
            <a:xfrm>
              <a:off x="2766" y="2387"/>
              <a:ext cx="1021" cy="53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speed</a:t>
              </a:r>
            </a:p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height</a:t>
              </a:r>
            </a:p>
          </p:txBody>
        </p:sp>
        <p:sp>
          <p:nvSpPr>
            <p:cNvPr id="23574" name="Text Box 21"/>
            <p:cNvSpPr txBox="1">
              <a:spLocks noChangeArrowheads="1"/>
            </p:cNvSpPr>
            <p:nvPr/>
          </p:nvSpPr>
          <p:spPr bwMode="auto">
            <a:xfrm>
              <a:off x="2766" y="1117"/>
              <a:ext cx="1021" cy="60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driver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800"/>
            </a:p>
          </p:txBody>
        </p:sp>
        <p:sp>
          <p:nvSpPr>
            <p:cNvPr id="23575" name="Text Box 22"/>
            <p:cNvSpPr txBox="1">
              <a:spLocks noChangeArrowheads="1"/>
            </p:cNvSpPr>
            <p:nvPr/>
          </p:nvSpPr>
          <p:spPr bwMode="auto">
            <a:xfrm>
              <a:off x="2766" y="1298"/>
              <a:ext cx="1021" cy="43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visual capabilities</a:t>
              </a:r>
            </a:p>
          </p:txBody>
        </p:sp>
        <p:sp>
          <p:nvSpPr>
            <p:cNvPr id="23576" name="AutoShape 24"/>
            <p:cNvSpPr>
              <a:spLocks noChangeArrowheads="1"/>
            </p:cNvSpPr>
            <p:nvPr/>
          </p:nvSpPr>
          <p:spPr bwMode="auto">
            <a:xfrm>
              <a:off x="2835" y="2948"/>
              <a:ext cx="882" cy="301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consists</a:t>
              </a:r>
              <a:r>
                <a:rPr lang="nl-NL" sz="1400" dirty="0"/>
                <a:t> of</a:t>
              </a:r>
            </a:p>
          </p:txBody>
        </p:sp>
        <p:sp>
          <p:nvSpPr>
            <p:cNvPr id="23577" name="AutoShape 25"/>
            <p:cNvSpPr>
              <a:spLocks noChangeArrowheads="1"/>
            </p:cNvSpPr>
            <p:nvPr/>
          </p:nvSpPr>
          <p:spPr bwMode="auto">
            <a:xfrm>
              <a:off x="2836" y="1797"/>
              <a:ext cx="882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operated</a:t>
              </a:r>
              <a:r>
                <a:rPr lang="nl-NL" sz="1400" dirty="0"/>
                <a:t> </a:t>
              </a:r>
              <a:r>
                <a:rPr lang="nl-NL" sz="1400" dirty="0" err="1"/>
                <a:t>by</a:t>
              </a:r>
              <a:endParaRPr lang="nl-NL" sz="1400" dirty="0"/>
            </a:p>
          </p:txBody>
        </p:sp>
        <p:cxnSp>
          <p:nvCxnSpPr>
            <p:cNvPr id="23578" name="AutoShape 31"/>
            <p:cNvCxnSpPr>
              <a:cxnSpLocks noChangeShapeType="1"/>
              <a:stCxn id="23572" idx="0"/>
              <a:endCxn id="23577" idx="2"/>
            </p:cNvCxnSpPr>
            <p:nvPr/>
          </p:nvCxnSpPr>
          <p:spPr bwMode="auto">
            <a:xfrm flipV="1">
              <a:off x="3277" y="2099"/>
              <a:ext cx="1" cy="106"/>
            </a:xfrm>
            <a:prstGeom prst="straightConnector1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9" name="AutoShape 34"/>
            <p:cNvCxnSpPr>
              <a:cxnSpLocks noChangeShapeType="1"/>
              <a:stCxn id="23576" idx="0"/>
              <a:endCxn id="23573" idx="2"/>
            </p:cNvCxnSpPr>
            <p:nvPr/>
          </p:nvCxnSpPr>
          <p:spPr bwMode="auto">
            <a:xfrm rot="5400000" flipH="1" flipV="1">
              <a:off x="3261" y="2932"/>
              <a:ext cx="31" cy="1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0" name="AutoShape 35"/>
            <p:cNvCxnSpPr>
              <a:cxnSpLocks noChangeShapeType="1"/>
              <a:stCxn id="23576" idx="2"/>
              <a:endCxn id="23570" idx="0"/>
            </p:cNvCxnSpPr>
            <p:nvPr/>
          </p:nvCxnSpPr>
          <p:spPr bwMode="auto">
            <a:xfrm rot="16200000" flipH="1">
              <a:off x="3208" y="3317"/>
              <a:ext cx="136" cy="1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1" name="AutoShape 36"/>
            <p:cNvCxnSpPr>
              <a:cxnSpLocks noChangeShapeType="1"/>
              <a:stCxn id="23593" idx="2"/>
              <a:endCxn id="23568" idx="0"/>
            </p:cNvCxnSpPr>
            <p:nvPr/>
          </p:nvCxnSpPr>
          <p:spPr bwMode="auto">
            <a:xfrm rot="5400000">
              <a:off x="824" y="2745"/>
              <a:ext cx="219" cy="470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2" name="AutoShape 37"/>
            <p:cNvCxnSpPr>
              <a:cxnSpLocks noChangeShapeType="1"/>
              <a:stCxn id="23593" idx="0"/>
              <a:endCxn id="23567" idx="2"/>
            </p:cNvCxnSpPr>
            <p:nvPr/>
          </p:nvCxnSpPr>
          <p:spPr bwMode="auto">
            <a:xfrm rot="16200000" flipV="1">
              <a:off x="881" y="2280"/>
              <a:ext cx="105" cy="471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3" name="AutoShape 38"/>
            <p:cNvCxnSpPr>
              <a:cxnSpLocks noChangeShapeType="1"/>
              <a:stCxn id="23577" idx="0"/>
              <a:endCxn id="23575" idx="2"/>
            </p:cNvCxnSpPr>
            <p:nvPr/>
          </p:nvCxnSpPr>
          <p:spPr bwMode="auto">
            <a:xfrm flipH="1" flipV="1">
              <a:off x="3277" y="1737"/>
              <a:ext cx="1" cy="60"/>
            </a:xfrm>
            <a:prstGeom prst="straightConnector1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84" name="Text Box 42"/>
            <p:cNvSpPr txBox="1">
              <a:spLocks noChangeArrowheads="1"/>
            </p:cNvSpPr>
            <p:nvPr/>
          </p:nvSpPr>
          <p:spPr bwMode="auto">
            <a:xfrm>
              <a:off x="3107" y="3203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3585" name="Text Box 43"/>
            <p:cNvSpPr txBox="1">
              <a:spLocks noChangeArrowheads="1"/>
            </p:cNvSpPr>
            <p:nvPr/>
          </p:nvSpPr>
          <p:spPr bwMode="auto">
            <a:xfrm>
              <a:off x="3107" y="1616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3586" name="Text Box 44"/>
            <p:cNvSpPr txBox="1">
              <a:spLocks noChangeArrowheads="1"/>
            </p:cNvSpPr>
            <p:nvPr/>
          </p:nvSpPr>
          <p:spPr bwMode="auto">
            <a:xfrm>
              <a:off x="3107" y="2024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3587" name="Text Box 45"/>
            <p:cNvSpPr txBox="1">
              <a:spLocks noChangeArrowheads="1"/>
            </p:cNvSpPr>
            <p:nvPr/>
          </p:nvSpPr>
          <p:spPr bwMode="auto">
            <a:xfrm>
              <a:off x="657" y="2251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n</a:t>
              </a:r>
            </a:p>
          </p:txBody>
        </p:sp>
        <p:sp>
          <p:nvSpPr>
            <p:cNvPr id="23588" name="Text Box 46"/>
            <p:cNvSpPr txBox="1">
              <a:spLocks noChangeArrowheads="1"/>
            </p:cNvSpPr>
            <p:nvPr/>
          </p:nvSpPr>
          <p:spPr bwMode="auto">
            <a:xfrm>
              <a:off x="703" y="2927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3589" name="Text Box 49"/>
            <p:cNvSpPr txBox="1">
              <a:spLocks noChangeArrowheads="1"/>
            </p:cNvSpPr>
            <p:nvPr/>
          </p:nvSpPr>
          <p:spPr bwMode="auto">
            <a:xfrm>
              <a:off x="2381" y="1207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3590" name="Text Box 51"/>
            <p:cNvSpPr txBox="1">
              <a:spLocks noChangeArrowheads="1"/>
            </p:cNvSpPr>
            <p:nvPr/>
          </p:nvSpPr>
          <p:spPr bwMode="auto">
            <a:xfrm>
              <a:off x="3078" y="2745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n</a:t>
              </a:r>
            </a:p>
          </p:txBody>
        </p:sp>
        <p:sp>
          <p:nvSpPr>
            <p:cNvPr id="23591" name="Text Box 54"/>
            <p:cNvSpPr txBox="1">
              <a:spLocks noChangeArrowheads="1"/>
            </p:cNvSpPr>
            <p:nvPr/>
          </p:nvSpPr>
          <p:spPr bwMode="auto">
            <a:xfrm>
              <a:off x="1541" y="1117"/>
              <a:ext cx="1021" cy="25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authority</a:t>
              </a:r>
              <a:endParaRPr lang="nl-NL" sz="1800"/>
            </a:p>
          </p:txBody>
        </p:sp>
        <p:sp>
          <p:nvSpPr>
            <p:cNvPr id="23592" name="Text Box 55"/>
            <p:cNvSpPr txBox="1">
              <a:spLocks noChangeArrowheads="1"/>
            </p:cNvSpPr>
            <p:nvPr/>
          </p:nvSpPr>
          <p:spPr bwMode="auto">
            <a:xfrm>
              <a:off x="1541" y="1288"/>
              <a:ext cx="1021" cy="25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2667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expenses</a:t>
              </a:r>
            </a:p>
          </p:txBody>
        </p:sp>
        <p:sp>
          <p:nvSpPr>
            <p:cNvPr id="23593" name="AutoShape 16"/>
            <p:cNvSpPr>
              <a:spLocks noChangeArrowheads="1"/>
            </p:cNvSpPr>
            <p:nvPr/>
          </p:nvSpPr>
          <p:spPr bwMode="auto">
            <a:xfrm>
              <a:off x="727" y="2568"/>
              <a:ext cx="883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illuminate</a:t>
              </a:r>
              <a:endParaRPr lang="nl-NL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91535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  <a:effectLst/>
        </p:grpSpPr>
        <p:pic>
          <p:nvPicPr>
            <p:cNvPr id="48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49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582" name="Text Box 12"/>
          <p:cNvSpPr txBox="1">
            <a:spLocks noChangeArrowheads="1"/>
          </p:cNvSpPr>
          <p:nvPr/>
        </p:nvSpPr>
        <p:spPr bwMode="auto">
          <a:xfrm>
            <a:off x="107950" y="1491853"/>
            <a:ext cx="2808288" cy="1537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illuminate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</a:t>
            </a:r>
            <a:r>
              <a:rPr lang="nl-NL" sz="1800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road</a:t>
            </a:r>
            <a:r>
              <a:rPr lang="nl-NL" sz="1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operatedBy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driver)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consistsOf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(traffic,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</a:t>
            </a:r>
            <a:r>
              <a:rPr lang="nl-NL" sz="1800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ridesOn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(traffic,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grpSp>
        <p:nvGrpSpPr>
          <p:cNvPr id="24586" name="Group 70"/>
          <p:cNvGrpSpPr>
            <a:grpSpLocks/>
          </p:cNvGrpSpPr>
          <p:nvPr/>
        </p:nvGrpSpPr>
        <p:grpSpPr bwMode="auto">
          <a:xfrm>
            <a:off x="3276601" y="1329929"/>
            <a:ext cx="5832475" cy="3451621"/>
            <a:chOff x="113" y="1117"/>
            <a:chExt cx="3674" cy="2899"/>
          </a:xfrm>
          <a:effectLst/>
        </p:grpSpPr>
        <p:sp>
          <p:nvSpPr>
            <p:cNvPr id="24587" name="Text Box 7"/>
            <p:cNvSpPr txBox="1">
              <a:spLocks noChangeArrowheads="1"/>
            </p:cNvSpPr>
            <p:nvPr/>
          </p:nvSpPr>
          <p:spPr bwMode="auto">
            <a:xfrm>
              <a:off x="113" y="1207"/>
              <a:ext cx="272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endParaRPr lang="nl-NL"/>
            </a:p>
          </p:txBody>
        </p:sp>
        <p:sp>
          <p:nvSpPr>
            <p:cNvPr id="24588" name="Rectangle 8"/>
            <p:cNvSpPr>
              <a:spLocks noChangeArrowheads="1"/>
            </p:cNvSpPr>
            <p:nvPr/>
          </p:nvSpPr>
          <p:spPr bwMode="auto">
            <a:xfrm>
              <a:off x="295" y="1888"/>
              <a:ext cx="1769" cy="1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24589" name="Rectangle 9"/>
            <p:cNvSpPr>
              <a:spLocks noChangeArrowheads="1"/>
            </p:cNvSpPr>
            <p:nvPr/>
          </p:nvSpPr>
          <p:spPr bwMode="auto">
            <a:xfrm>
              <a:off x="414" y="2614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24590" name="Text Box 12"/>
            <p:cNvSpPr txBox="1">
              <a:spLocks noChangeArrowheads="1"/>
            </p:cNvSpPr>
            <p:nvPr/>
          </p:nvSpPr>
          <p:spPr bwMode="auto">
            <a:xfrm>
              <a:off x="189" y="1706"/>
              <a:ext cx="1020" cy="60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lantern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800"/>
            </a:p>
          </p:txBody>
        </p:sp>
        <p:sp>
          <p:nvSpPr>
            <p:cNvPr id="24591" name="Text Box 13"/>
            <p:cNvSpPr txBox="1">
              <a:spLocks noChangeArrowheads="1"/>
            </p:cNvSpPr>
            <p:nvPr/>
          </p:nvSpPr>
          <p:spPr bwMode="auto">
            <a:xfrm>
              <a:off x="188" y="1933"/>
              <a:ext cx="1020" cy="53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height</a:t>
              </a:r>
            </a:p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power</a:t>
              </a:r>
            </a:p>
          </p:txBody>
        </p:sp>
        <p:sp>
          <p:nvSpPr>
            <p:cNvPr id="24592" name="Text Box 14"/>
            <p:cNvSpPr txBox="1">
              <a:spLocks noChangeArrowheads="1"/>
            </p:cNvSpPr>
            <p:nvPr/>
          </p:nvSpPr>
          <p:spPr bwMode="auto">
            <a:xfrm>
              <a:off x="189" y="3089"/>
              <a:ext cx="1020" cy="87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road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400"/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800"/>
            </a:p>
          </p:txBody>
        </p:sp>
        <p:sp>
          <p:nvSpPr>
            <p:cNvPr id="24593" name="Text Box 15"/>
            <p:cNvSpPr txBox="1">
              <a:spLocks noChangeArrowheads="1"/>
            </p:cNvSpPr>
            <p:nvPr/>
          </p:nvSpPr>
          <p:spPr bwMode="auto">
            <a:xfrm>
              <a:off x="189" y="3305"/>
              <a:ext cx="1020" cy="711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width</a:t>
              </a:r>
            </a:p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surface reflectance</a:t>
              </a:r>
            </a:p>
          </p:txBody>
        </p:sp>
        <p:sp>
          <p:nvSpPr>
            <p:cNvPr id="24594" name="Text Box 17"/>
            <p:cNvSpPr txBox="1">
              <a:spLocks noChangeArrowheads="1"/>
            </p:cNvSpPr>
            <p:nvPr/>
          </p:nvSpPr>
          <p:spPr bwMode="auto">
            <a:xfrm>
              <a:off x="2766" y="3385"/>
              <a:ext cx="1021" cy="25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traffic</a:t>
              </a:r>
              <a:endParaRPr lang="nl-NL" sz="1800"/>
            </a:p>
          </p:txBody>
        </p:sp>
        <p:sp>
          <p:nvSpPr>
            <p:cNvPr id="24595" name="Text Box 18"/>
            <p:cNvSpPr txBox="1">
              <a:spLocks noChangeArrowheads="1"/>
            </p:cNvSpPr>
            <p:nvPr/>
          </p:nvSpPr>
          <p:spPr bwMode="auto">
            <a:xfrm>
              <a:off x="2766" y="3556"/>
              <a:ext cx="1021" cy="25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density</a:t>
              </a:r>
            </a:p>
          </p:txBody>
        </p:sp>
        <p:sp>
          <p:nvSpPr>
            <p:cNvPr id="24596" name="Text Box 19"/>
            <p:cNvSpPr txBox="1">
              <a:spLocks noChangeArrowheads="1"/>
            </p:cNvSpPr>
            <p:nvPr/>
          </p:nvSpPr>
          <p:spPr bwMode="auto">
            <a:xfrm>
              <a:off x="2766" y="2205"/>
              <a:ext cx="1021" cy="25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car</a:t>
              </a:r>
              <a:endParaRPr lang="nl-NL" sz="1800"/>
            </a:p>
          </p:txBody>
        </p:sp>
        <p:sp>
          <p:nvSpPr>
            <p:cNvPr id="24597" name="Text Box 20"/>
            <p:cNvSpPr txBox="1">
              <a:spLocks noChangeArrowheads="1"/>
            </p:cNvSpPr>
            <p:nvPr/>
          </p:nvSpPr>
          <p:spPr bwMode="auto">
            <a:xfrm>
              <a:off x="2766" y="2387"/>
              <a:ext cx="1021" cy="53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speed</a:t>
              </a:r>
            </a:p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height</a:t>
              </a:r>
            </a:p>
          </p:txBody>
        </p:sp>
        <p:sp>
          <p:nvSpPr>
            <p:cNvPr id="24598" name="Text Box 21"/>
            <p:cNvSpPr txBox="1">
              <a:spLocks noChangeArrowheads="1"/>
            </p:cNvSpPr>
            <p:nvPr/>
          </p:nvSpPr>
          <p:spPr bwMode="auto">
            <a:xfrm>
              <a:off x="2766" y="1117"/>
              <a:ext cx="1021" cy="60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driver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800"/>
            </a:p>
          </p:txBody>
        </p:sp>
        <p:sp>
          <p:nvSpPr>
            <p:cNvPr id="24599" name="Text Box 22"/>
            <p:cNvSpPr txBox="1">
              <a:spLocks noChangeArrowheads="1"/>
            </p:cNvSpPr>
            <p:nvPr/>
          </p:nvSpPr>
          <p:spPr bwMode="auto">
            <a:xfrm>
              <a:off x="2766" y="1298"/>
              <a:ext cx="1021" cy="43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visual capabilities</a:t>
              </a:r>
            </a:p>
          </p:txBody>
        </p:sp>
        <p:sp>
          <p:nvSpPr>
            <p:cNvPr id="24600" name="AutoShape 23"/>
            <p:cNvSpPr>
              <a:spLocks noChangeArrowheads="1"/>
            </p:cNvSpPr>
            <p:nvPr/>
          </p:nvSpPr>
          <p:spPr bwMode="auto">
            <a:xfrm>
              <a:off x="1454" y="3612"/>
              <a:ext cx="882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rides</a:t>
              </a:r>
              <a:r>
                <a:rPr lang="nl-NL" sz="1400" dirty="0"/>
                <a:t> on</a:t>
              </a:r>
            </a:p>
          </p:txBody>
        </p:sp>
        <p:sp>
          <p:nvSpPr>
            <p:cNvPr id="24601" name="AutoShape 24"/>
            <p:cNvSpPr>
              <a:spLocks noChangeArrowheads="1"/>
            </p:cNvSpPr>
            <p:nvPr/>
          </p:nvSpPr>
          <p:spPr bwMode="auto">
            <a:xfrm>
              <a:off x="2835" y="2948"/>
              <a:ext cx="882" cy="301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consists</a:t>
              </a:r>
              <a:r>
                <a:rPr lang="nl-NL" sz="1400" dirty="0"/>
                <a:t> of</a:t>
              </a:r>
            </a:p>
          </p:txBody>
        </p:sp>
        <p:sp>
          <p:nvSpPr>
            <p:cNvPr id="24602" name="AutoShape 25"/>
            <p:cNvSpPr>
              <a:spLocks noChangeArrowheads="1"/>
            </p:cNvSpPr>
            <p:nvPr/>
          </p:nvSpPr>
          <p:spPr bwMode="auto">
            <a:xfrm>
              <a:off x="2836" y="1797"/>
              <a:ext cx="882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operated</a:t>
              </a:r>
              <a:r>
                <a:rPr lang="nl-NL" sz="1400" dirty="0"/>
                <a:t> </a:t>
              </a:r>
              <a:r>
                <a:rPr lang="nl-NL" sz="1400" dirty="0" err="1"/>
                <a:t>by</a:t>
              </a:r>
              <a:endParaRPr lang="nl-NL" sz="1400" dirty="0"/>
            </a:p>
          </p:txBody>
        </p:sp>
        <p:cxnSp>
          <p:nvCxnSpPr>
            <p:cNvPr id="24603" name="AutoShape 29"/>
            <p:cNvCxnSpPr>
              <a:cxnSpLocks noChangeShapeType="1"/>
              <a:stCxn id="24595" idx="1"/>
              <a:endCxn id="24600" idx="3"/>
            </p:cNvCxnSpPr>
            <p:nvPr/>
          </p:nvCxnSpPr>
          <p:spPr bwMode="auto">
            <a:xfrm rot="10800000" flipV="1">
              <a:off x="2336" y="3686"/>
              <a:ext cx="430" cy="78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4" name="AutoShape 30"/>
            <p:cNvCxnSpPr>
              <a:cxnSpLocks noChangeShapeType="1"/>
              <a:stCxn id="24600" idx="1"/>
              <a:endCxn id="24593" idx="3"/>
            </p:cNvCxnSpPr>
            <p:nvPr/>
          </p:nvCxnSpPr>
          <p:spPr bwMode="auto">
            <a:xfrm rot="10800000">
              <a:off x="1209" y="3661"/>
              <a:ext cx="245" cy="103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5" name="AutoShape 31"/>
            <p:cNvCxnSpPr>
              <a:cxnSpLocks noChangeShapeType="1"/>
              <a:stCxn id="24596" idx="0"/>
              <a:endCxn id="24602" idx="2"/>
            </p:cNvCxnSpPr>
            <p:nvPr/>
          </p:nvCxnSpPr>
          <p:spPr bwMode="auto">
            <a:xfrm flipV="1">
              <a:off x="3277" y="2099"/>
              <a:ext cx="1" cy="106"/>
            </a:xfrm>
            <a:prstGeom prst="straightConnector1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6" name="AutoShape 34"/>
            <p:cNvCxnSpPr>
              <a:cxnSpLocks noChangeShapeType="1"/>
              <a:stCxn id="24601" idx="0"/>
              <a:endCxn id="24597" idx="2"/>
            </p:cNvCxnSpPr>
            <p:nvPr/>
          </p:nvCxnSpPr>
          <p:spPr bwMode="auto">
            <a:xfrm rot="5400000" flipH="1" flipV="1">
              <a:off x="3261" y="2932"/>
              <a:ext cx="31" cy="1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7" name="AutoShape 35"/>
            <p:cNvCxnSpPr>
              <a:cxnSpLocks noChangeShapeType="1"/>
              <a:stCxn id="24601" idx="2"/>
              <a:endCxn id="24594" idx="0"/>
            </p:cNvCxnSpPr>
            <p:nvPr/>
          </p:nvCxnSpPr>
          <p:spPr bwMode="auto">
            <a:xfrm rot="16200000" flipH="1">
              <a:off x="3208" y="3317"/>
              <a:ext cx="136" cy="1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8" name="AutoShape 36"/>
            <p:cNvCxnSpPr>
              <a:cxnSpLocks noChangeShapeType="1"/>
              <a:stCxn id="24622" idx="2"/>
              <a:endCxn id="24592" idx="0"/>
            </p:cNvCxnSpPr>
            <p:nvPr/>
          </p:nvCxnSpPr>
          <p:spPr bwMode="auto">
            <a:xfrm rot="5400000">
              <a:off x="824" y="2745"/>
              <a:ext cx="219" cy="470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9" name="AutoShape 37"/>
            <p:cNvCxnSpPr>
              <a:cxnSpLocks noChangeShapeType="1"/>
              <a:stCxn id="24622" idx="0"/>
              <a:endCxn id="24591" idx="2"/>
            </p:cNvCxnSpPr>
            <p:nvPr/>
          </p:nvCxnSpPr>
          <p:spPr bwMode="auto">
            <a:xfrm rot="16200000" flipV="1">
              <a:off x="881" y="2280"/>
              <a:ext cx="105" cy="471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10" name="AutoShape 38"/>
            <p:cNvCxnSpPr>
              <a:cxnSpLocks noChangeShapeType="1"/>
              <a:stCxn id="24602" idx="0"/>
              <a:endCxn id="24599" idx="2"/>
            </p:cNvCxnSpPr>
            <p:nvPr/>
          </p:nvCxnSpPr>
          <p:spPr bwMode="auto">
            <a:xfrm flipH="1" flipV="1">
              <a:off x="3277" y="1737"/>
              <a:ext cx="1" cy="60"/>
            </a:xfrm>
            <a:prstGeom prst="straightConnector1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611" name="Text Box 42"/>
            <p:cNvSpPr txBox="1">
              <a:spLocks noChangeArrowheads="1"/>
            </p:cNvSpPr>
            <p:nvPr/>
          </p:nvSpPr>
          <p:spPr bwMode="auto">
            <a:xfrm>
              <a:off x="3107" y="3203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4612" name="Text Box 43"/>
            <p:cNvSpPr txBox="1">
              <a:spLocks noChangeArrowheads="1"/>
            </p:cNvSpPr>
            <p:nvPr/>
          </p:nvSpPr>
          <p:spPr bwMode="auto">
            <a:xfrm>
              <a:off x="3107" y="1616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4613" name="Text Box 44"/>
            <p:cNvSpPr txBox="1">
              <a:spLocks noChangeArrowheads="1"/>
            </p:cNvSpPr>
            <p:nvPr/>
          </p:nvSpPr>
          <p:spPr bwMode="auto">
            <a:xfrm>
              <a:off x="3107" y="2024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4614" name="Text Box 45"/>
            <p:cNvSpPr txBox="1">
              <a:spLocks noChangeArrowheads="1"/>
            </p:cNvSpPr>
            <p:nvPr/>
          </p:nvSpPr>
          <p:spPr bwMode="auto">
            <a:xfrm>
              <a:off x="657" y="2251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n</a:t>
              </a:r>
            </a:p>
          </p:txBody>
        </p:sp>
        <p:sp>
          <p:nvSpPr>
            <p:cNvPr id="24615" name="Text Box 46"/>
            <p:cNvSpPr txBox="1">
              <a:spLocks noChangeArrowheads="1"/>
            </p:cNvSpPr>
            <p:nvPr/>
          </p:nvSpPr>
          <p:spPr bwMode="auto">
            <a:xfrm>
              <a:off x="703" y="2927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4616" name="Text Box 49"/>
            <p:cNvSpPr txBox="1">
              <a:spLocks noChangeArrowheads="1"/>
            </p:cNvSpPr>
            <p:nvPr/>
          </p:nvSpPr>
          <p:spPr bwMode="auto">
            <a:xfrm>
              <a:off x="2381" y="1207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4617" name="Text Box 51"/>
            <p:cNvSpPr txBox="1">
              <a:spLocks noChangeArrowheads="1"/>
            </p:cNvSpPr>
            <p:nvPr/>
          </p:nvSpPr>
          <p:spPr bwMode="auto">
            <a:xfrm>
              <a:off x="3078" y="2745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n</a:t>
              </a:r>
            </a:p>
          </p:txBody>
        </p:sp>
        <p:sp>
          <p:nvSpPr>
            <p:cNvPr id="24618" name="Text Box 52"/>
            <p:cNvSpPr txBox="1">
              <a:spLocks noChangeArrowheads="1"/>
            </p:cNvSpPr>
            <p:nvPr/>
          </p:nvSpPr>
          <p:spPr bwMode="auto">
            <a:xfrm>
              <a:off x="2336" y="3381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4619" name="Text Box 53"/>
            <p:cNvSpPr txBox="1">
              <a:spLocks noChangeArrowheads="1"/>
            </p:cNvSpPr>
            <p:nvPr/>
          </p:nvSpPr>
          <p:spPr bwMode="auto">
            <a:xfrm>
              <a:off x="1202" y="3562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4620" name="Text Box 54"/>
            <p:cNvSpPr txBox="1">
              <a:spLocks noChangeArrowheads="1"/>
            </p:cNvSpPr>
            <p:nvPr/>
          </p:nvSpPr>
          <p:spPr bwMode="auto">
            <a:xfrm>
              <a:off x="1541" y="1117"/>
              <a:ext cx="1021" cy="25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authority</a:t>
              </a:r>
              <a:endParaRPr lang="nl-NL" sz="1800"/>
            </a:p>
          </p:txBody>
        </p:sp>
        <p:sp>
          <p:nvSpPr>
            <p:cNvPr id="24621" name="Text Box 55"/>
            <p:cNvSpPr txBox="1">
              <a:spLocks noChangeArrowheads="1"/>
            </p:cNvSpPr>
            <p:nvPr/>
          </p:nvSpPr>
          <p:spPr bwMode="auto">
            <a:xfrm>
              <a:off x="1541" y="1288"/>
              <a:ext cx="1021" cy="25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2667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expenses</a:t>
              </a:r>
            </a:p>
          </p:txBody>
        </p:sp>
        <p:sp>
          <p:nvSpPr>
            <p:cNvPr id="24622" name="AutoShape 16"/>
            <p:cNvSpPr>
              <a:spLocks noChangeArrowheads="1"/>
            </p:cNvSpPr>
            <p:nvPr/>
          </p:nvSpPr>
          <p:spPr bwMode="auto">
            <a:xfrm>
              <a:off x="727" y="2568"/>
              <a:ext cx="883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illuminate</a:t>
              </a:r>
              <a:endParaRPr lang="nl-NL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5250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  <a:effectLst/>
        </p:grpSpPr>
        <p:pic>
          <p:nvPicPr>
            <p:cNvPr id="55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56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606" name="Text Box 12"/>
          <p:cNvSpPr txBox="1">
            <a:spLocks noChangeArrowheads="1"/>
          </p:cNvSpPr>
          <p:nvPr/>
        </p:nvSpPr>
        <p:spPr bwMode="auto">
          <a:xfrm>
            <a:off x="107950" y="1491853"/>
            <a:ext cx="2808288" cy="1956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illuminate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</a:t>
            </a:r>
            <a:r>
              <a:rPr lang="nl-NL" sz="1800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road</a:t>
            </a:r>
            <a:r>
              <a:rPr lang="nl-NL" sz="1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operatedBy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driver)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consistsOf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(traffic,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</a:t>
            </a:r>
            <a:r>
              <a:rPr lang="nl-NL" sz="1800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ridesOn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(traffic,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sees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driver,lantern</a:t>
            </a:r>
            <a:r>
              <a:rPr lang="nl-NL" sz="1800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grpSp>
        <p:nvGrpSpPr>
          <p:cNvPr id="25610" name="Group 70"/>
          <p:cNvGrpSpPr>
            <a:grpSpLocks/>
          </p:cNvGrpSpPr>
          <p:nvPr/>
        </p:nvGrpSpPr>
        <p:grpSpPr bwMode="auto">
          <a:xfrm>
            <a:off x="3276601" y="1329929"/>
            <a:ext cx="5832475" cy="3451621"/>
            <a:chOff x="113" y="1117"/>
            <a:chExt cx="3674" cy="2899"/>
          </a:xfrm>
          <a:effectLst/>
        </p:grpSpPr>
        <p:sp>
          <p:nvSpPr>
            <p:cNvPr id="25611" name="Text Box 7"/>
            <p:cNvSpPr txBox="1">
              <a:spLocks noChangeArrowheads="1"/>
            </p:cNvSpPr>
            <p:nvPr/>
          </p:nvSpPr>
          <p:spPr bwMode="auto">
            <a:xfrm>
              <a:off x="113" y="1207"/>
              <a:ext cx="272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endParaRPr lang="nl-NL"/>
            </a:p>
          </p:txBody>
        </p:sp>
        <p:sp>
          <p:nvSpPr>
            <p:cNvPr id="25612" name="Rectangle 8"/>
            <p:cNvSpPr>
              <a:spLocks noChangeArrowheads="1"/>
            </p:cNvSpPr>
            <p:nvPr/>
          </p:nvSpPr>
          <p:spPr bwMode="auto">
            <a:xfrm>
              <a:off x="295" y="1888"/>
              <a:ext cx="1769" cy="1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25613" name="Rectangle 9"/>
            <p:cNvSpPr>
              <a:spLocks noChangeArrowheads="1"/>
            </p:cNvSpPr>
            <p:nvPr/>
          </p:nvSpPr>
          <p:spPr bwMode="auto">
            <a:xfrm>
              <a:off x="414" y="2614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25614" name="Text Box 12"/>
            <p:cNvSpPr txBox="1">
              <a:spLocks noChangeArrowheads="1"/>
            </p:cNvSpPr>
            <p:nvPr/>
          </p:nvSpPr>
          <p:spPr bwMode="auto">
            <a:xfrm>
              <a:off x="189" y="1706"/>
              <a:ext cx="1020" cy="60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lantern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800"/>
            </a:p>
          </p:txBody>
        </p:sp>
        <p:sp>
          <p:nvSpPr>
            <p:cNvPr id="25615" name="Text Box 13"/>
            <p:cNvSpPr txBox="1">
              <a:spLocks noChangeArrowheads="1"/>
            </p:cNvSpPr>
            <p:nvPr/>
          </p:nvSpPr>
          <p:spPr bwMode="auto">
            <a:xfrm>
              <a:off x="188" y="1933"/>
              <a:ext cx="1020" cy="53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height</a:t>
              </a:r>
            </a:p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power</a:t>
              </a:r>
            </a:p>
          </p:txBody>
        </p:sp>
        <p:sp>
          <p:nvSpPr>
            <p:cNvPr id="25616" name="Text Box 14"/>
            <p:cNvSpPr txBox="1">
              <a:spLocks noChangeArrowheads="1"/>
            </p:cNvSpPr>
            <p:nvPr/>
          </p:nvSpPr>
          <p:spPr bwMode="auto">
            <a:xfrm>
              <a:off x="189" y="3089"/>
              <a:ext cx="1020" cy="87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road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400"/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800"/>
            </a:p>
          </p:txBody>
        </p:sp>
        <p:sp>
          <p:nvSpPr>
            <p:cNvPr id="25617" name="Text Box 15"/>
            <p:cNvSpPr txBox="1">
              <a:spLocks noChangeArrowheads="1"/>
            </p:cNvSpPr>
            <p:nvPr/>
          </p:nvSpPr>
          <p:spPr bwMode="auto">
            <a:xfrm>
              <a:off x="189" y="3305"/>
              <a:ext cx="1020" cy="711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width</a:t>
              </a:r>
            </a:p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surface reflectance</a:t>
              </a:r>
            </a:p>
          </p:txBody>
        </p:sp>
        <p:sp>
          <p:nvSpPr>
            <p:cNvPr id="25618" name="Text Box 17"/>
            <p:cNvSpPr txBox="1">
              <a:spLocks noChangeArrowheads="1"/>
            </p:cNvSpPr>
            <p:nvPr/>
          </p:nvSpPr>
          <p:spPr bwMode="auto">
            <a:xfrm>
              <a:off x="2766" y="3385"/>
              <a:ext cx="1021" cy="25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traffic</a:t>
              </a:r>
              <a:endParaRPr lang="nl-NL" sz="1800"/>
            </a:p>
          </p:txBody>
        </p:sp>
        <p:sp>
          <p:nvSpPr>
            <p:cNvPr id="25619" name="Text Box 18"/>
            <p:cNvSpPr txBox="1">
              <a:spLocks noChangeArrowheads="1"/>
            </p:cNvSpPr>
            <p:nvPr/>
          </p:nvSpPr>
          <p:spPr bwMode="auto">
            <a:xfrm>
              <a:off x="2766" y="3556"/>
              <a:ext cx="1021" cy="25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density</a:t>
              </a:r>
            </a:p>
          </p:txBody>
        </p:sp>
        <p:sp>
          <p:nvSpPr>
            <p:cNvPr id="25620" name="Text Box 19"/>
            <p:cNvSpPr txBox="1">
              <a:spLocks noChangeArrowheads="1"/>
            </p:cNvSpPr>
            <p:nvPr/>
          </p:nvSpPr>
          <p:spPr bwMode="auto">
            <a:xfrm>
              <a:off x="2766" y="2205"/>
              <a:ext cx="1021" cy="25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car</a:t>
              </a:r>
              <a:endParaRPr lang="nl-NL" sz="1800"/>
            </a:p>
          </p:txBody>
        </p:sp>
        <p:sp>
          <p:nvSpPr>
            <p:cNvPr id="25621" name="Text Box 20"/>
            <p:cNvSpPr txBox="1">
              <a:spLocks noChangeArrowheads="1"/>
            </p:cNvSpPr>
            <p:nvPr/>
          </p:nvSpPr>
          <p:spPr bwMode="auto">
            <a:xfrm>
              <a:off x="2766" y="2387"/>
              <a:ext cx="1021" cy="53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speed</a:t>
              </a:r>
            </a:p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height</a:t>
              </a:r>
            </a:p>
          </p:txBody>
        </p:sp>
        <p:sp>
          <p:nvSpPr>
            <p:cNvPr id="25622" name="Text Box 21"/>
            <p:cNvSpPr txBox="1">
              <a:spLocks noChangeArrowheads="1"/>
            </p:cNvSpPr>
            <p:nvPr/>
          </p:nvSpPr>
          <p:spPr bwMode="auto">
            <a:xfrm>
              <a:off x="2766" y="1117"/>
              <a:ext cx="1021" cy="60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driver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800"/>
            </a:p>
          </p:txBody>
        </p:sp>
        <p:sp>
          <p:nvSpPr>
            <p:cNvPr id="25623" name="Text Box 22"/>
            <p:cNvSpPr txBox="1">
              <a:spLocks noChangeArrowheads="1"/>
            </p:cNvSpPr>
            <p:nvPr/>
          </p:nvSpPr>
          <p:spPr bwMode="auto">
            <a:xfrm>
              <a:off x="2766" y="1298"/>
              <a:ext cx="1021" cy="43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visual capabilities</a:t>
              </a:r>
            </a:p>
          </p:txBody>
        </p:sp>
        <p:sp>
          <p:nvSpPr>
            <p:cNvPr id="25624" name="AutoShape 23"/>
            <p:cNvSpPr>
              <a:spLocks noChangeArrowheads="1"/>
            </p:cNvSpPr>
            <p:nvPr/>
          </p:nvSpPr>
          <p:spPr bwMode="auto">
            <a:xfrm>
              <a:off x="1454" y="3612"/>
              <a:ext cx="882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rides</a:t>
              </a:r>
              <a:r>
                <a:rPr lang="nl-NL" sz="1400" dirty="0"/>
                <a:t> on</a:t>
              </a:r>
            </a:p>
          </p:txBody>
        </p:sp>
        <p:sp>
          <p:nvSpPr>
            <p:cNvPr id="25625" name="AutoShape 24"/>
            <p:cNvSpPr>
              <a:spLocks noChangeArrowheads="1"/>
            </p:cNvSpPr>
            <p:nvPr/>
          </p:nvSpPr>
          <p:spPr bwMode="auto">
            <a:xfrm>
              <a:off x="2835" y="2948"/>
              <a:ext cx="882" cy="301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consists</a:t>
              </a:r>
              <a:r>
                <a:rPr lang="nl-NL" sz="1400" dirty="0"/>
                <a:t> of</a:t>
              </a:r>
            </a:p>
          </p:txBody>
        </p:sp>
        <p:sp>
          <p:nvSpPr>
            <p:cNvPr id="25626" name="AutoShape 25"/>
            <p:cNvSpPr>
              <a:spLocks noChangeArrowheads="1"/>
            </p:cNvSpPr>
            <p:nvPr/>
          </p:nvSpPr>
          <p:spPr bwMode="auto">
            <a:xfrm>
              <a:off x="2836" y="1797"/>
              <a:ext cx="882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operated</a:t>
              </a:r>
              <a:r>
                <a:rPr lang="nl-NL" sz="1400" dirty="0"/>
                <a:t> </a:t>
              </a:r>
              <a:r>
                <a:rPr lang="nl-NL" sz="1400" dirty="0" err="1"/>
                <a:t>by</a:t>
              </a:r>
              <a:endParaRPr lang="nl-NL" sz="1400" dirty="0"/>
            </a:p>
          </p:txBody>
        </p:sp>
        <p:sp>
          <p:nvSpPr>
            <p:cNvPr id="25627" name="AutoShape 26"/>
            <p:cNvSpPr>
              <a:spLocks noChangeArrowheads="1"/>
            </p:cNvSpPr>
            <p:nvPr/>
          </p:nvSpPr>
          <p:spPr bwMode="auto">
            <a:xfrm>
              <a:off x="1680" y="2205"/>
              <a:ext cx="882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sees</a:t>
              </a:r>
              <a:endParaRPr lang="nl-NL" sz="1400" dirty="0"/>
            </a:p>
          </p:txBody>
        </p:sp>
        <p:cxnSp>
          <p:nvCxnSpPr>
            <p:cNvPr id="25628" name="AutoShape 29"/>
            <p:cNvCxnSpPr>
              <a:cxnSpLocks noChangeShapeType="1"/>
              <a:stCxn id="25619" idx="1"/>
              <a:endCxn id="25624" idx="3"/>
            </p:cNvCxnSpPr>
            <p:nvPr/>
          </p:nvCxnSpPr>
          <p:spPr bwMode="auto">
            <a:xfrm rot="10800000" flipV="1">
              <a:off x="2336" y="3686"/>
              <a:ext cx="430" cy="78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29" name="AutoShape 30"/>
            <p:cNvCxnSpPr>
              <a:cxnSpLocks noChangeShapeType="1"/>
              <a:stCxn id="25624" idx="1"/>
              <a:endCxn id="25617" idx="3"/>
            </p:cNvCxnSpPr>
            <p:nvPr/>
          </p:nvCxnSpPr>
          <p:spPr bwMode="auto">
            <a:xfrm rot="10800000">
              <a:off x="1209" y="3661"/>
              <a:ext cx="245" cy="103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0" name="AutoShape 31"/>
            <p:cNvCxnSpPr>
              <a:cxnSpLocks noChangeShapeType="1"/>
              <a:stCxn id="25620" idx="0"/>
              <a:endCxn id="25626" idx="2"/>
            </p:cNvCxnSpPr>
            <p:nvPr/>
          </p:nvCxnSpPr>
          <p:spPr bwMode="auto">
            <a:xfrm flipV="1">
              <a:off x="3277" y="2099"/>
              <a:ext cx="1" cy="106"/>
            </a:xfrm>
            <a:prstGeom prst="straightConnector1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1" name="AutoShape 32"/>
            <p:cNvCxnSpPr>
              <a:cxnSpLocks noChangeShapeType="1"/>
              <a:stCxn id="25623" idx="1"/>
              <a:endCxn id="25627" idx="3"/>
            </p:cNvCxnSpPr>
            <p:nvPr/>
          </p:nvCxnSpPr>
          <p:spPr bwMode="auto">
            <a:xfrm rot="10800000" flipV="1">
              <a:off x="2562" y="1517"/>
              <a:ext cx="204" cy="839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2" name="AutoShape 33"/>
            <p:cNvCxnSpPr>
              <a:cxnSpLocks noChangeShapeType="1"/>
              <a:stCxn id="25627" idx="1"/>
              <a:endCxn id="25616" idx="3"/>
            </p:cNvCxnSpPr>
            <p:nvPr/>
          </p:nvCxnSpPr>
          <p:spPr bwMode="auto">
            <a:xfrm rot="10800000" flipV="1">
              <a:off x="1209" y="2356"/>
              <a:ext cx="471" cy="1172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3" name="AutoShape 34"/>
            <p:cNvCxnSpPr>
              <a:cxnSpLocks noChangeShapeType="1"/>
              <a:stCxn id="25625" idx="0"/>
              <a:endCxn id="25621" idx="2"/>
            </p:cNvCxnSpPr>
            <p:nvPr/>
          </p:nvCxnSpPr>
          <p:spPr bwMode="auto">
            <a:xfrm rot="5400000" flipH="1" flipV="1">
              <a:off x="3261" y="2932"/>
              <a:ext cx="31" cy="1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4" name="AutoShape 35"/>
            <p:cNvCxnSpPr>
              <a:cxnSpLocks noChangeShapeType="1"/>
              <a:stCxn id="25625" idx="2"/>
              <a:endCxn id="25618" idx="0"/>
            </p:cNvCxnSpPr>
            <p:nvPr/>
          </p:nvCxnSpPr>
          <p:spPr bwMode="auto">
            <a:xfrm rot="16200000" flipH="1">
              <a:off x="3208" y="3317"/>
              <a:ext cx="136" cy="1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5" name="AutoShape 36"/>
            <p:cNvCxnSpPr>
              <a:cxnSpLocks noChangeShapeType="1"/>
              <a:stCxn id="25653" idx="2"/>
              <a:endCxn id="25616" idx="0"/>
            </p:cNvCxnSpPr>
            <p:nvPr/>
          </p:nvCxnSpPr>
          <p:spPr bwMode="auto">
            <a:xfrm rot="5400000">
              <a:off x="824" y="2745"/>
              <a:ext cx="219" cy="470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6" name="AutoShape 37"/>
            <p:cNvCxnSpPr>
              <a:cxnSpLocks noChangeShapeType="1"/>
              <a:stCxn id="25653" idx="0"/>
              <a:endCxn id="25615" idx="2"/>
            </p:cNvCxnSpPr>
            <p:nvPr/>
          </p:nvCxnSpPr>
          <p:spPr bwMode="auto">
            <a:xfrm rot="16200000" flipV="1">
              <a:off x="881" y="2280"/>
              <a:ext cx="105" cy="471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7" name="AutoShape 38"/>
            <p:cNvCxnSpPr>
              <a:cxnSpLocks noChangeShapeType="1"/>
              <a:stCxn id="25626" idx="0"/>
              <a:endCxn id="25623" idx="2"/>
            </p:cNvCxnSpPr>
            <p:nvPr/>
          </p:nvCxnSpPr>
          <p:spPr bwMode="auto">
            <a:xfrm flipH="1" flipV="1">
              <a:off x="3277" y="1737"/>
              <a:ext cx="1" cy="60"/>
            </a:xfrm>
            <a:prstGeom prst="straightConnector1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8" name="AutoShape 39"/>
            <p:cNvCxnSpPr>
              <a:cxnSpLocks noChangeShapeType="1"/>
              <a:stCxn id="25615" idx="3"/>
              <a:endCxn id="25627" idx="0"/>
            </p:cNvCxnSpPr>
            <p:nvPr/>
          </p:nvCxnSpPr>
          <p:spPr bwMode="auto">
            <a:xfrm>
              <a:off x="1208" y="2198"/>
              <a:ext cx="913" cy="7"/>
            </a:xfrm>
            <a:prstGeom prst="bentConnector2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39" name="Text Box 42"/>
            <p:cNvSpPr txBox="1">
              <a:spLocks noChangeArrowheads="1"/>
            </p:cNvSpPr>
            <p:nvPr/>
          </p:nvSpPr>
          <p:spPr bwMode="auto">
            <a:xfrm>
              <a:off x="3107" y="3203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5640" name="Text Box 43"/>
            <p:cNvSpPr txBox="1">
              <a:spLocks noChangeArrowheads="1"/>
            </p:cNvSpPr>
            <p:nvPr/>
          </p:nvSpPr>
          <p:spPr bwMode="auto">
            <a:xfrm>
              <a:off x="3107" y="1616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5641" name="Text Box 44"/>
            <p:cNvSpPr txBox="1">
              <a:spLocks noChangeArrowheads="1"/>
            </p:cNvSpPr>
            <p:nvPr/>
          </p:nvSpPr>
          <p:spPr bwMode="auto">
            <a:xfrm>
              <a:off x="3107" y="2024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5642" name="Text Box 45"/>
            <p:cNvSpPr txBox="1">
              <a:spLocks noChangeArrowheads="1"/>
            </p:cNvSpPr>
            <p:nvPr/>
          </p:nvSpPr>
          <p:spPr bwMode="auto">
            <a:xfrm>
              <a:off x="657" y="2251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n</a:t>
              </a:r>
            </a:p>
          </p:txBody>
        </p:sp>
        <p:sp>
          <p:nvSpPr>
            <p:cNvPr id="25643" name="Text Box 46"/>
            <p:cNvSpPr txBox="1">
              <a:spLocks noChangeArrowheads="1"/>
            </p:cNvSpPr>
            <p:nvPr/>
          </p:nvSpPr>
          <p:spPr bwMode="auto">
            <a:xfrm>
              <a:off x="703" y="2927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5644" name="Text Box 47"/>
            <p:cNvSpPr txBox="1">
              <a:spLocks noChangeArrowheads="1"/>
            </p:cNvSpPr>
            <p:nvPr/>
          </p:nvSpPr>
          <p:spPr bwMode="auto">
            <a:xfrm>
              <a:off x="1202" y="2110"/>
              <a:ext cx="22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n</a:t>
              </a:r>
            </a:p>
          </p:txBody>
        </p:sp>
        <p:sp>
          <p:nvSpPr>
            <p:cNvPr id="25645" name="Text Box 48"/>
            <p:cNvSpPr txBox="1">
              <a:spLocks noChangeArrowheads="1"/>
            </p:cNvSpPr>
            <p:nvPr/>
          </p:nvSpPr>
          <p:spPr bwMode="auto">
            <a:xfrm>
              <a:off x="1202" y="3203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5646" name="Text Box 49"/>
            <p:cNvSpPr txBox="1">
              <a:spLocks noChangeArrowheads="1"/>
            </p:cNvSpPr>
            <p:nvPr/>
          </p:nvSpPr>
          <p:spPr bwMode="auto">
            <a:xfrm>
              <a:off x="2381" y="1207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5647" name="Text Box 51"/>
            <p:cNvSpPr txBox="1">
              <a:spLocks noChangeArrowheads="1"/>
            </p:cNvSpPr>
            <p:nvPr/>
          </p:nvSpPr>
          <p:spPr bwMode="auto">
            <a:xfrm>
              <a:off x="3078" y="2745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n</a:t>
              </a:r>
            </a:p>
          </p:txBody>
        </p:sp>
        <p:sp>
          <p:nvSpPr>
            <p:cNvPr id="25648" name="Text Box 52"/>
            <p:cNvSpPr txBox="1">
              <a:spLocks noChangeArrowheads="1"/>
            </p:cNvSpPr>
            <p:nvPr/>
          </p:nvSpPr>
          <p:spPr bwMode="auto">
            <a:xfrm>
              <a:off x="2336" y="3381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5649" name="Text Box 53"/>
            <p:cNvSpPr txBox="1">
              <a:spLocks noChangeArrowheads="1"/>
            </p:cNvSpPr>
            <p:nvPr/>
          </p:nvSpPr>
          <p:spPr bwMode="auto">
            <a:xfrm>
              <a:off x="1202" y="3562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5650" name="Text Box 54"/>
            <p:cNvSpPr txBox="1">
              <a:spLocks noChangeArrowheads="1"/>
            </p:cNvSpPr>
            <p:nvPr/>
          </p:nvSpPr>
          <p:spPr bwMode="auto">
            <a:xfrm>
              <a:off x="1541" y="1117"/>
              <a:ext cx="1021" cy="25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authority</a:t>
              </a:r>
              <a:endParaRPr lang="nl-NL" sz="1800"/>
            </a:p>
          </p:txBody>
        </p:sp>
        <p:sp>
          <p:nvSpPr>
            <p:cNvPr id="25651" name="Text Box 55"/>
            <p:cNvSpPr txBox="1">
              <a:spLocks noChangeArrowheads="1"/>
            </p:cNvSpPr>
            <p:nvPr/>
          </p:nvSpPr>
          <p:spPr bwMode="auto">
            <a:xfrm>
              <a:off x="1541" y="1288"/>
              <a:ext cx="1021" cy="25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2667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expenses</a:t>
              </a:r>
            </a:p>
          </p:txBody>
        </p:sp>
        <p:sp>
          <p:nvSpPr>
            <p:cNvPr id="25652" name="Text Box 61"/>
            <p:cNvSpPr txBox="1">
              <a:spLocks noChangeArrowheads="1"/>
            </p:cNvSpPr>
            <p:nvPr/>
          </p:nvSpPr>
          <p:spPr bwMode="auto">
            <a:xfrm>
              <a:off x="2624" y="1253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5653" name="AutoShape 16"/>
            <p:cNvSpPr>
              <a:spLocks noChangeArrowheads="1"/>
            </p:cNvSpPr>
            <p:nvPr/>
          </p:nvSpPr>
          <p:spPr bwMode="auto">
            <a:xfrm>
              <a:off x="727" y="2568"/>
              <a:ext cx="883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illuminate</a:t>
              </a:r>
              <a:endParaRPr lang="nl-NL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43633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  <a:effectLst/>
        </p:grpSpPr>
        <p:pic>
          <p:nvPicPr>
            <p:cNvPr id="60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61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630" name="Text Box 12"/>
          <p:cNvSpPr txBox="1">
            <a:spLocks noChangeArrowheads="1"/>
          </p:cNvSpPr>
          <p:nvPr/>
        </p:nvSpPr>
        <p:spPr bwMode="auto">
          <a:xfrm>
            <a:off x="107950" y="1491854"/>
            <a:ext cx="2808288" cy="2391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illuminate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</a:t>
            </a:r>
            <a:r>
              <a:rPr lang="nl-NL" sz="1800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road</a:t>
            </a:r>
            <a:r>
              <a:rPr lang="nl-NL" sz="1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operatedBy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driver)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consistsOf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(traffic,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</a:t>
            </a:r>
            <a:r>
              <a:rPr lang="nl-NL" sz="1800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ridesOn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(traffic,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sees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driver,lantern</a:t>
            </a:r>
            <a:r>
              <a:rPr lang="nl-NL" sz="1800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pays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authority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</a:t>
            </a:r>
            <a:r>
              <a:rPr lang="nl-NL" sz="1800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grpSp>
        <p:nvGrpSpPr>
          <p:cNvPr id="26634" name="Group 70"/>
          <p:cNvGrpSpPr>
            <a:grpSpLocks/>
          </p:cNvGrpSpPr>
          <p:nvPr/>
        </p:nvGrpSpPr>
        <p:grpSpPr bwMode="auto">
          <a:xfrm>
            <a:off x="3276601" y="1329929"/>
            <a:ext cx="5832475" cy="3451621"/>
            <a:chOff x="113" y="1117"/>
            <a:chExt cx="3674" cy="2899"/>
          </a:xfrm>
          <a:effectLst/>
        </p:grpSpPr>
        <p:sp>
          <p:nvSpPr>
            <p:cNvPr id="26635" name="Text Box 7"/>
            <p:cNvSpPr txBox="1">
              <a:spLocks noChangeArrowheads="1"/>
            </p:cNvSpPr>
            <p:nvPr/>
          </p:nvSpPr>
          <p:spPr bwMode="auto">
            <a:xfrm>
              <a:off x="113" y="1207"/>
              <a:ext cx="272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endParaRPr lang="nl-NL"/>
            </a:p>
          </p:txBody>
        </p:sp>
        <p:sp>
          <p:nvSpPr>
            <p:cNvPr id="26636" name="Rectangle 8"/>
            <p:cNvSpPr>
              <a:spLocks noChangeArrowheads="1"/>
            </p:cNvSpPr>
            <p:nvPr/>
          </p:nvSpPr>
          <p:spPr bwMode="auto">
            <a:xfrm>
              <a:off x="295" y="1888"/>
              <a:ext cx="1769" cy="1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26637" name="Rectangle 9"/>
            <p:cNvSpPr>
              <a:spLocks noChangeArrowheads="1"/>
            </p:cNvSpPr>
            <p:nvPr/>
          </p:nvSpPr>
          <p:spPr bwMode="auto">
            <a:xfrm>
              <a:off x="414" y="2614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26638" name="Text Box 12"/>
            <p:cNvSpPr txBox="1">
              <a:spLocks noChangeArrowheads="1"/>
            </p:cNvSpPr>
            <p:nvPr/>
          </p:nvSpPr>
          <p:spPr bwMode="auto">
            <a:xfrm>
              <a:off x="189" y="1706"/>
              <a:ext cx="1020" cy="60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lantern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800"/>
            </a:p>
          </p:txBody>
        </p:sp>
        <p:sp>
          <p:nvSpPr>
            <p:cNvPr id="26639" name="Text Box 13"/>
            <p:cNvSpPr txBox="1">
              <a:spLocks noChangeArrowheads="1"/>
            </p:cNvSpPr>
            <p:nvPr/>
          </p:nvSpPr>
          <p:spPr bwMode="auto">
            <a:xfrm>
              <a:off x="188" y="1933"/>
              <a:ext cx="1020" cy="53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height</a:t>
              </a:r>
            </a:p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power</a:t>
              </a:r>
            </a:p>
          </p:txBody>
        </p:sp>
        <p:sp>
          <p:nvSpPr>
            <p:cNvPr id="26640" name="Text Box 14"/>
            <p:cNvSpPr txBox="1">
              <a:spLocks noChangeArrowheads="1"/>
            </p:cNvSpPr>
            <p:nvPr/>
          </p:nvSpPr>
          <p:spPr bwMode="auto">
            <a:xfrm>
              <a:off x="189" y="3089"/>
              <a:ext cx="1020" cy="87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road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400"/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800"/>
            </a:p>
          </p:txBody>
        </p:sp>
        <p:sp>
          <p:nvSpPr>
            <p:cNvPr id="26641" name="Text Box 15"/>
            <p:cNvSpPr txBox="1">
              <a:spLocks noChangeArrowheads="1"/>
            </p:cNvSpPr>
            <p:nvPr/>
          </p:nvSpPr>
          <p:spPr bwMode="auto">
            <a:xfrm>
              <a:off x="189" y="3305"/>
              <a:ext cx="1020" cy="711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width</a:t>
              </a:r>
            </a:p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surface reflectance</a:t>
              </a:r>
            </a:p>
          </p:txBody>
        </p:sp>
        <p:sp>
          <p:nvSpPr>
            <p:cNvPr id="26642" name="Text Box 17"/>
            <p:cNvSpPr txBox="1">
              <a:spLocks noChangeArrowheads="1"/>
            </p:cNvSpPr>
            <p:nvPr/>
          </p:nvSpPr>
          <p:spPr bwMode="auto">
            <a:xfrm>
              <a:off x="2766" y="3385"/>
              <a:ext cx="1021" cy="25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traffic</a:t>
              </a:r>
              <a:endParaRPr lang="nl-NL" sz="1800"/>
            </a:p>
          </p:txBody>
        </p:sp>
        <p:sp>
          <p:nvSpPr>
            <p:cNvPr id="26643" name="Text Box 18"/>
            <p:cNvSpPr txBox="1">
              <a:spLocks noChangeArrowheads="1"/>
            </p:cNvSpPr>
            <p:nvPr/>
          </p:nvSpPr>
          <p:spPr bwMode="auto">
            <a:xfrm>
              <a:off x="2766" y="3556"/>
              <a:ext cx="1021" cy="25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density</a:t>
              </a:r>
            </a:p>
          </p:txBody>
        </p:sp>
        <p:sp>
          <p:nvSpPr>
            <p:cNvPr id="26644" name="Text Box 19"/>
            <p:cNvSpPr txBox="1">
              <a:spLocks noChangeArrowheads="1"/>
            </p:cNvSpPr>
            <p:nvPr/>
          </p:nvSpPr>
          <p:spPr bwMode="auto">
            <a:xfrm>
              <a:off x="2766" y="2205"/>
              <a:ext cx="1021" cy="25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car</a:t>
              </a:r>
              <a:endParaRPr lang="nl-NL" sz="1800"/>
            </a:p>
          </p:txBody>
        </p:sp>
        <p:sp>
          <p:nvSpPr>
            <p:cNvPr id="26645" name="Text Box 20"/>
            <p:cNvSpPr txBox="1">
              <a:spLocks noChangeArrowheads="1"/>
            </p:cNvSpPr>
            <p:nvPr/>
          </p:nvSpPr>
          <p:spPr bwMode="auto">
            <a:xfrm>
              <a:off x="2766" y="2387"/>
              <a:ext cx="1021" cy="53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speed</a:t>
              </a:r>
            </a:p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height</a:t>
              </a:r>
            </a:p>
          </p:txBody>
        </p:sp>
        <p:sp>
          <p:nvSpPr>
            <p:cNvPr id="26646" name="Text Box 21"/>
            <p:cNvSpPr txBox="1">
              <a:spLocks noChangeArrowheads="1"/>
            </p:cNvSpPr>
            <p:nvPr/>
          </p:nvSpPr>
          <p:spPr bwMode="auto">
            <a:xfrm>
              <a:off x="2766" y="1117"/>
              <a:ext cx="1021" cy="60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driver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800"/>
            </a:p>
          </p:txBody>
        </p:sp>
        <p:sp>
          <p:nvSpPr>
            <p:cNvPr id="26647" name="Text Box 22"/>
            <p:cNvSpPr txBox="1">
              <a:spLocks noChangeArrowheads="1"/>
            </p:cNvSpPr>
            <p:nvPr/>
          </p:nvSpPr>
          <p:spPr bwMode="auto">
            <a:xfrm>
              <a:off x="2766" y="1298"/>
              <a:ext cx="1021" cy="43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visual capabilities</a:t>
              </a:r>
            </a:p>
          </p:txBody>
        </p:sp>
        <p:sp>
          <p:nvSpPr>
            <p:cNvPr id="26648" name="AutoShape 23"/>
            <p:cNvSpPr>
              <a:spLocks noChangeArrowheads="1"/>
            </p:cNvSpPr>
            <p:nvPr/>
          </p:nvSpPr>
          <p:spPr bwMode="auto">
            <a:xfrm>
              <a:off x="1454" y="3612"/>
              <a:ext cx="882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rides</a:t>
              </a:r>
              <a:r>
                <a:rPr lang="nl-NL" sz="1400" dirty="0"/>
                <a:t> on</a:t>
              </a:r>
            </a:p>
          </p:txBody>
        </p:sp>
        <p:sp>
          <p:nvSpPr>
            <p:cNvPr id="26649" name="AutoShape 24"/>
            <p:cNvSpPr>
              <a:spLocks noChangeArrowheads="1"/>
            </p:cNvSpPr>
            <p:nvPr/>
          </p:nvSpPr>
          <p:spPr bwMode="auto">
            <a:xfrm>
              <a:off x="2835" y="2948"/>
              <a:ext cx="882" cy="301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consists</a:t>
              </a:r>
              <a:r>
                <a:rPr lang="nl-NL" sz="1400" dirty="0"/>
                <a:t> of</a:t>
              </a:r>
            </a:p>
          </p:txBody>
        </p:sp>
        <p:sp>
          <p:nvSpPr>
            <p:cNvPr id="26650" name="AutoShape 25"/>
            <p:cNvSpPr>
              <a:spLocks noChangeArrowheads="1"/>
            </p:cNvSpPr>
            <p:nvPr/>
          </p:nvSpPr>
          <p:spPr bwMode="auto">
            <a:xfrm>
              <a:off x="2836" y="1797"/>
              <a:ext cx="882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operated</a:t>
              </a:r>
              <a:r>
                <a:rPr lang="nl-NL" sz="1400" dirty="0"/>
                <a:t> </a:t>
              </a:r>
              <a:r>
                <a:rPr lang="nl-NL" sz="1400" dirty="0" err="1"/>
                <a:t>by</a:t>
              </a:r>
              <a:endParaRPr lang="nl-NL" sz="1400" dirty="0"/>
            </a:p>
          </p:txBody>
        </p:sp>
        <p:sp>
          <p:nvSpPr>
            <p:cNvPr id="26651" name="AutoShape 26"/>
            <p:cNvSpPr>
              <a:spLocks noChangeArrowheads="1"/>
            </p:cNvSpPr>
            <p:nvPr/>
          </p:nvSpPr>
          <p:spPr bwMode="auto">
            <a:xfrm>
              <a:off x="1680" y="2205"/>
              <a:ext cx="882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sees</a:t>
              </a:r>
              <a:endParaRPr lang="nl-NL" sz="1400" dirty="0"/>
            </a:p>
          </p:txBody>
        </p:sp>
        <p:cxnSp>
          <p:nvCxnSpPr>
            <p:cNvPr id="26652" name="AutoShape 29"/>
            <p:cNvCxnSpPr>
              <a:cxnSpLocks noChangeShapeType="1"/>
              <a:stCxn id="26643" idx="1"/>
              <a:endCxn id="26648" idx="3"/>
            </p:cNvCxnSpPr>
            <p:nvPr/>
          </p:nvCxnSpPr>
          <p:spPr bwMode="auto">
            <a:xfrm rot="10800000" flipV="1">
              <a:off x="2336" y="3686"/>
              <a:ext cx="430" cy="78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3" name="AutoShape 30"/>
            <p:cNvCxnSpPr>
              <a:cxnSpLocks noChangeShapeType="1"/>
              <a:stCxn id="26648" idx="1"/>
              <a:endCxn id="26641" idx="3"/>
            </p:cNvCxnSpPr>
            <p:nvPr/>
          </p:nvCxnSpPr>
          <p:spPr bwMode="auto">
            <a:xfrm rot="10800000">
              <a:off x="1209" y="3661"/>
              <a:ext cx="245" cy="103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4" name="AutoShape 31"/>
            <p:cNvCxnSpPr>
              <a:cxnSpLocks noChangeShapeType="1"/>
              <a:stCxn id="26644" idx="0"/>
              <a:endCxn id="26650" idx="2"/>
            </p:cNvCxnSpPr>
            <p:nvPr/>
          </p:nvCxnSpPr>
          <p:spPr bwMode="auto">
            <a:xfrm flipV="1">
              <a:off x="3277" y="2099"/>
              <a:ext cx="1" cy="106"/>
            </a:xfrm>
            <a:prstGeom prst="straightConnector1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5" name="AutoShape 32"/>
            <p:cNvCxnSpPr>
              <a:cxnSpLocks noChangeShapeType="1"/>
              <a:stCxn id="26647" idx="1"/>
              <a:endCxn id="26651" idx="3"/>
            </p:cNvCxnSpPr>
            <p:nvPr/>
          </p:nvCxnSpPr>
          <p:spPr bwMode="auto">
            <a:xfrm rot="10800000" flipV="1">
              <a:off x="2562" y="1517"/>
              <a:ext cx="204" cy="839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6" name="AutoShape 33"/>
            <p:cNvCxnSpPr>
              <a:cxnSpLocks noChangeShapeType="1"/>
              <a:stCxn id="26651" idx="1"/>
              <a:endCxn id="26640" idx="3"/>
            </p:cNvCxnSpPr>
            <p:nvPr/>
          </p:nvCxnSpPr>
          <p:spPr bwMode="auto">
            <a:xfrm rot="10800000" flipV="1">
              <a:off x="1209" y="2356"/>
              <a:ext cx="471" cy="1172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7" name="AutoShape 34"/>
            <p:cNvCxnSpPr>
              <a:cxnSpLocks noChangeShapeType="1"/>
              <a:stCxn id="26649" idx="0"/>
              <a:endCxn id="26645" idx="2"/>
            </p:cNvCxnSpPr>
            <p:nvPr/>
          </p:nvCxnSpPr>
          <p:spPr bwMode="auto">
            <a:xfrm rot="5400000" flipH="1" flipV="1">
              <a:off x="3261" y="2932"/>
              <a:ext cx="31" cy="1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8" name="AutoShape 35"/>
            <p:cNvCxnSpPr>
              <a:cxnSpLocks noChangeShapeType="1"/>
              <a:stCxn id="26649" idx="2"/>
              <a:endCxn id="26642" idx="0"/>
            </p:cNvCxnSpPr>
            <p:nvPr/>
          </p:nvCxnSpPr>
          <p:spPr bwMode="auto">
            <a:xfrm rot="16200000" flipH="1">
              <a:off x="3208" y="3317"/>
              <a:ext cx="136" cy="1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9" name="AutoShape 36"/>
            <p:cNvCxnSpPr>
              <a:cxnSpLocks noChangeShapeType="1"/>
              <a:stCxn id="26682" idx="2"/>
              <a:endCxn id="26640" idx="0"/>
            </p:cNvCxnSpPr>
            <p:nvPr/>
          </p:nvCxnSpPr>
          <p:spPr bwMode="auto">
            <a:xfrm rot="5400000">
              <a:off x="824" y="2745"/>
              <a:ext cx="219" cy="470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60" name="AutoShape 37"/>
            <p:cNvCxnSpPr>
              <a:cxnSpLocks noChangeShapeType="1"/>
              <a:stCxn id="26682" idx="0"/>
              <a:endCxn id="26639" idx="2"/>
            </p:cNvCxnSpPr>
            <p:nvPr/>
          </p:nvCxnSpPr>
          <p:spPr bwMode="auto">
            <a:xfrm rot="16200000" flipV="1">
              <a:off x="881" y="2280"/>
              <a:ext cx="105" cy="471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61" name="AutoShape 38"/>
            <p:cNvCxnSpPr>
              <a:cxnSpLocks noChangeShapeType="1"/>
              <a:stCxn id="26650" idx="0"/>
              <a:endCxn id="26647" idx="2"/>
            </p:cNvCxnSpPr>
            <p:nvPr/>
          </p:nvCxnSpPr>
          <p:spPr bwMode="auto">
            <a:xfrm flipH="1" flipV="1">
              <a:off x="3277" y="1737"/>
              <a:ext cx="1" cy="60"/>
            </a:xfrm>
            <a:prstGeom prst="straightConnector1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62" name="AutoShape 39"/>
            <p:cNvCxnSpPr>
              <a:cxnSpLocks noChangeShapeType="1"/>
              <a:stCxn id="26639" idx="3"/>
              <a:endCxn id="26651" idx="0"/>
            </p:cNvCxnSpPr>
            <p:nvPr/>
          </p:nvCxnSpPr>
          <p:spPr bwMode="auto">
            <a:xfrm>
              <a:off x="1208" y="2198"/>
              <a:ext cx="913" cy="7"/>
            </a:xfrm>
            <a:prstGeom prst="bentConnector2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63" name="Text Box 42"/>
            <p:cNvSpPr txBox="1">
              <a:spLocks noChangeArrowheads="1"/>
            </p:cNvSpPr>
            <p:nvPr/>
          </p:nvSpPr>
          <p:spPr bwMode="auto">
            <a:xfrm>
              <a:off x="3107" y="3203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6664" name="Text Box 43"/>
            <p:cNvSpPr txBox="1">
              <a:spLocks noChangeArrowheads="1"/>
            </p:cNvSpPr>
            <p:nvPr/>
          </p:nvSpPr>
          <p:spPr bwMode="auto">
            <a:xfrm>
              <a:off x="3107" y="1616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6665" name="Text Box 44"/>
            <p:cNvSpPr txBox="1">
              <a:spLocks noChangeArrowheads="1"/>
            </p:cNvSpPr>
            <p:nvPr/>
          </p:nvSpPr>
          <p:spPr bwMode="auto">
            <a:xfrm>
              <a:off x="3107" y="2024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6666" name="Text Box 45"/>
            <p:cNvSpPr txBox="1">
              <a:spLocks noChangeArrowheads="1"/>
            </p:cNvSpPr>
            <p:nvPr/>
          </p:nvSpPr>
          <p:spPr bwMode="auto">
            <a:xfrm>
              <a:off x="657" y="2251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n</a:t>
              </a:r>
            </a:p>
          </p:txBody>
        </p:sp>
        <p:sp>
          <p:nvSpPr>
            <p:cNvPr id="26667" name="Text Box 46"/>
            <p:cNvSpPr txBox="1">
              <a:spLocks noChangeArrowheads="1"/>
            </p:cNvSpPr>
            <p:nvPr/>
          </p:nvSpPr>
          <p:spPr bwMode="auto">
            <a:xfrm>
              <a:off x="703" y="2927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6668" name="Text Box 47"/>
            <p:cNvSpPr txBox="1">
              <a:spLocks noChangeArrowheads="1"/>
            </p:cNvSpPr>
            <p:nvPr/>
          </p:nvSpPr>
          <p:spPr bwMode="auto">
            <a:xfrm>
              <a:off x="1202" y="2110"/>
              <a:ext cx="22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n</a:t>
              </a:r>
            </a:p>
          </p:txBody>
        </p:sp>
        <p:sp>
          <p:nvSpPr>
            <p:cNvPr id="26669" name="Text Box 48"/>
            <p:cNvSpPr txBox="1">
              <a:spLocks noChangeArrowheads="1"/>
            </p:cNvSpPr>
            <p:nvPr/>
          </p:nvSpPr>
          <p:spPr bwMode="auto">
            <a:xfrm>
              <a:off x="1202" y="3203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6670" name="Text Box 49"/>
            <p:cNvSpPr txBox="1">
              <a:spLocks noChangeArrowheads="1"/>
            </p:cNvSpPr>
            <p:nvPr/>
          </p:nvSpPr>
          <p:spPr bwMode="auto">
            <a:xfrm>
              <a:off x="2381" y="1207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6671" name="Text Box 51"/>
            <p:cNvSpPr txBox="1">
              <a:spLocks noChangeArrowheads="1"/>
            </p:cNvSpPr>
            <p:nvPr/>
          </p:nvSpPr>
          <p:spPr bwMode="auto">
            <a:xfrm>
              <a:off x="3078" y="2745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n</a:t>
              </a:r>
            </a:p>
          </p:txBody>
        </p:sp>
        <p:sp>
          <p:nvSpPr>
            <p:cNvPr id="26672" name="Text Box 52"/>
            <p:cNvSpPr txBox="1">
              <a:spLocks noChangeArrowheads="1"/>
            </p:cNvSpPr>
            <p:nvPr/>
          </p:nvSpPr>
          <p:spPr bwMode="auto">
            <a:xfrm>
              <a:off x="2336" y="3381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6673" name="Text Box 53"/>
            <p:cNvSpPr txBox="1">
              <a:spLocks noChangeArrowheads="1"/>
            </p:cNvSpPr>
            <p:nvPr/>
          </p:nvSpPr>
          <p:spPr bwMode="auto">
            <a:xfrm>
              <a:off x="1202" y="3562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6674" name="Text Box 54"/>
            <p:cNvSpPr txBox="1">
              <a:spLocks noChangeArrowheads="1"/>
            </p:cNvSpPr>
            <p:nvPr/>
          </p:nvSpPr>
          <p:spPr bwMode="auto">
            <a:xfrm>
              <a:off x="1541" y="1117"/>
              <a:ext cx="1021" cy="25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authority</a:t>
              </a:r>
              <a:endParaRPr lang="nl-NL" sz="1800"/>
            </a:p>
          </p:txBody>
        </p:sp>
        <p:sp>
          <p:nvSpPr>
            <p:cNvPr id="26675" name="Text Box 55"/>
            <p:cNvSpPr txBox="1">
              <a:spLocks noChangeArrowheads="1"/>
            </p:cNvSpPr>
            <p:nvPr/>
          </p:nvSpPr>
          <p:spPr bwMode="auto">
            <a:xfrm>
              <a:off x="1541" y="1288"/>
              <a:ext cx="1021" cy="25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2667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expenses</a:t>
              </a:r>
            </a:p>
          </p:txBody>
        </p:sp>
        <p:sp>
          <p:nvSpPr>
            <p:cNvPr id="26676" name="AutoShape 56"/>
            <p:cNvSpPr>
              <a:spLocks noChangeArrowheads="1"/>
            </p:cNvSpPr>
            <p:nvPr/>
          </p:nvSpPr>
          <p:spPr bwMode="auto">
            <a:xfrm>
              <a:off x="1701" y="1661"/>
              <a:ext cx="882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pays</a:t>
              </a:r>
              <a:endParaRPr lang="nl-NL" sz="1400" dirty="0"/>
            </a:p>
          </p:txBody>
        </p:sp>
        <p:cxnSp>
          <p:nvCxnSpPr>
            <p:cNvPr id="26677" name="AutoShape 57"/>
            <p:cNvCxnSpPr>
              <a:cxnSpLocks noChangeShapeType="1"/>
              <a:stCxn id="26675" idx="2"/>
              <a:endCxn id="26676" idx="0"/>
            </p:cNvCxnSpPr>
            <p:nvPr/>
          </p:nvCxnSpPr>
          <p:spPr bwMode="auto">
            <a:xfrm rot="16200000" flipH="1">
              <a:off x="2040" y="1559"/>
              <a:ext cx="114" cy="91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78" name="AutoShape 58"/>
            <p:cNvCxnSpPr>
              <a:cxnSpLocks noChangeShapeType="1"/>
              <a:stCxn id="26676" idx="1"/>
              <a:endCxn id="26638" idx="3"/>
            </p:cNvCxnSpPr>
            <p:nvPr/>
          </p:nvCxnSpPr>
          <p:spPr bwMode="auto">
            <a:xfrm rot="10800000" flipV="1">
              <a:off x="1209" y="1812"/>
              <a:ext cx="492" cy="197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79" name="Text Box 59"/>
            <p:cNvSpPr txBox="1">
              <a:spLocks noChangeArrowheads="1"/>
            </p:cNvSpPr>
            <p:nvPr/>
          </p:nvSpPr>
          <p:spPr bwMode="auto">
            <a:xfrm>
              <a:off x="1202" y="1888"/>
              <a:ext cx="22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n</a:t>
              </a:r>
            </a:p>
          </p:txBody>
        </p:sp>
        <p:sp>
          <p:nvSpPr>
            <p:cNvPr id="26680" name="Text Box 60"/>
            <p:cNvSpPr txBox="1">
              <a:spLocks noChangeArrowheads="1"/>
            </p:cNvSpPr>
            <p:nvPr/>
          </p:nvSpPr>
          <p:spPr bwMode="auto">
            <a:xfrm>
              <a:off x="1899" y="1434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6681" name="Text Box 61"/>
            <p:cNvSpPr txBox="1">
              <a:spLocks noChangeArrowheads="1"/>
            </p:cNvSpPr>
            <p:nvPr/>
          </p:nvSpPr>
          <p:spPr bwMode="auto">
            <a:xfrm>
              <a:off x="2624" y="1253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6682" name="AutoShape 16"/>
            <p:cNvSpPr>
              <a:spLocks noChangeArrowheads="1"/>
            </p:cNvSpPr>
            <p:nvPr/>
          </p:nvSpPr>
          <p:spPr bwMode="auto">
            <a:xfrm>
              <a:off x="727" y="2568"/>
              <a:ext cx="883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illuminate</a:t>
              </a:r>
              <a:endParaRPr lang="nl-NL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0751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  <a:effectLst/>
        </p:grpSpPr>
        <p:pic>
          <p:nvPicPr>
            <p:cNvPr id="65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66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54" name="Text Box 12"/>
          <p:cNvSpPr txBox="1">
            <a:spLocks noChangeArrowheads="1"/>
          </p:cNvSpPr>
          <p:nvPr/>
        </p:nvSpPr>
        <p:spPr bwMode="auto">
          <a:xfrm>
            <a:off x="107950" y="1491854"/>
            <a:ext cx="2808288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illuminate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</a:t>
            </a:r>
            <a:r>
              <a:rPr lang="nl-NL" sz="1800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road</a:t>
            </a:r>
            <a:r>
              <a:rPr lang="nl-NL" sz="1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operatedBy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driver)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consistsOf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(traffic,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</a:t>
            </a:r>
            <a:r>
              <a:rPr lang="nl-NL" sz="1800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ridesOn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(traffic,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sees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driver,lantern</a:t>
            </a:r>
            <a:r>
              <a:rPr lang="nl-NL" sz="1800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pays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authority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</a:t>
            </a:r>
            <a:r>
              <a:rPr lang="nl-NL" sz="1800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adjacent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lantern</a:t>
            </a:r>
            <a:r>
              <a:rPr lang="nl-NL" sz="1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grpSp>
        <p:nvGrpSpPr>
          <p:cNvPr id="27658" name="Group 70"/>
          <p:cNvGrpSpPr>
            <a:grpSpLocks/>
          </p:cNvGrpSpPr>
          <p:nvPr/>
        </p:nvGrpSpPr>
        <p:grpSpPr bwMode="auto">
          <a:xfrm>
            <a:off x="3125789" y="1329929"/>
            <a:ext cx="5983287" cy="3451621"/>
            <a:chOff x="18" y="1117"/>
            <a:chExt cx="3769" cy="2899"/>
          </a:xfrm>
          <a:effectLst/>
        </p:grpSpPr>
        <p:sp>
          <p:nvSpPr>
            <p:cNvPr id="27659" name="Text Box 7"/>
            <p:cNvSpPr txBox="1">
              <a:spLocks noChangeArrowheads="1"/>
            </p:cNvSpPr>
            <p:nvPr/>
          </p:nvSpPr>
          <p:spPr bwMode="auto">
            <a:xfrm>
              <a:off x="113" y="1207"/>
              <a:ext cx="272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endParaRPr lang="nl-NL"/>
            </a:p>
          </p:txBody>
        </p:sp>
        <p:sp>
          <p:nvSpPr>
            <p:cNvPr id="27660" name="Rectangle 8"/>
            <p:cNvSpPr>
              <a:spLocks noChangeArrowheads="1"/>
            </p:cNvSpPr>
            <p:nvPr/>
          </p:nvSpPr>
          <p:spPr bwMode="auto">
            <a:xfrm>
              <a:off x="295" y="1888"/>
              <a:ext cx="1769" cy="1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27661" name="Rectangle 9"/>
            <p:cNvSpPr>
              <a:spLocks noChangeArrowheads="1"/>
            </p:cNvSpPr>
            <p:nvPr/>
          </p:nvSpPr>
          <p:spPr bwMode="auto">
            <a:xfrm>
              <a:off x="414" y="2614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27662" name="Text Box 12"/>
            <p:cNvSpPr txBox="1">
              <a:spLocks noChangeArrowheads="1"/>
            </p:cNvSpPr>
            <p:nvPr/>
          </p:nvSpPr>
          <p:spPr bwMode="auto">
            <a:xfrm>
              <a:off x="189" y="1706"/>
              <a:ext cx="1020" cy="60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lantern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800"/>
            </a:p>
          </p:txBody>
        </p:sp>
        <p:sp>
          <p:nvSpPr>
            <p:cNvPr id="27663" name="Text Box 13"/>
            <p:cNvSpPr txBox="1">
              <a:spLocks noChangeArrowheads="1"/>
            </p:cNvSpPr>
            <p:nvPr/>
          </p:nvSpPr>
          <p:spPr bwMode="auto">
            <a:xfrm>
              <a:off x="188" y="1933"/>
              <a:ext cx="1020" cy="53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height</a:t>
              </a:r>
            </a:p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power</a:t>
              </a:r>
            </a:p>
          </p:txBody>
        </p:sp>
        <p:sp>
          <p:nvSpPr>
            <p:cNvPr id="27664" name="Text Box 14"/>
            <p:cNvSpPr txBox="1">
              <a:spLocks noChangeArrowheads="1"/>
            </p:cNvSpPr>
            <p:nvPr/>
          </p:nvSpPr>
          <p:spPr bwMode="auto">
            <a:xfrm>
              <a:off x="189" y="3089"/>
              <a:ext cx="1020" cy="87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road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400"/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800"/>
            </a:p>
          </p:txBody>
        </p:sp>
        <p:sp>
          <p:nvSpPr>
            <p:cNvPr id="27665" name="Text Box 15"/>
            <p:cNvSpPr txBox="1">
              <a:spLocks noChangeArrowheads="1"/>
            </p:cNvSpPr>
            <p:nvPr/>
          </p:nvSpPr>
          <p:spPr bwMode="auto">
            <a:xfrm>
              <a:off x="189" y="3305"/>
              <a:ext cx="1020" cy="711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width</a:t>
              </a:r>
            </a:p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surface reflectance</a:t>
              </a:r>
            </a:p>
          </p:txBody>
        </p:sp>
        <p:sp>
          <p:nvSpPr>
            <p:cNvPr id="27666" name="Text Box 17"/>
            <p:cNvSpPr txBox="1">
              <a:spLocks noChangeArrowheads="1"/>
            </p:cNvSpPr>
            <p:nvPr/>
          </p:nvSpPr>
          <p:spPr bwMode="auto">
            <a:xfrm>
              <a:off x="2766" y="3385"/>
              <a:ext cx="1021" cy="25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traffic</a:t>
              </a:r>
              <a:endParaRPr lang="nl-NL" sz="1800"/>
            </a:p>
          </p:txBody>
        </p:sp>
        <p:sp>
          <p:nvSpPr>
            <p:cNvPr id="27667" name="Text Box 18"/>
            <p:cNvSpPr txBox="1">
              <a:spLocks noChangeArrowheads="1"/>
            </p:cNvSpPr>
            <p:nvPr/>
          </p:nvSpPr>
          <p:spPr bwMode="auto">
            <a:xfrm>
              <a:off x="2766" y="3556"/>
              <a:ext cx="1021" cy="25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density</a:t>
              </a:r>
            </a:p>
          </p:txBody>
        </p:sp>
        <p:sp>
          <p:nvSpPr>
            <p:cNvPr id="27668" name="Text Box 19"/>
            <p:cNvSpPr txBox="1">
              <a:spLocks noChangeArrowheads="1"/>
            </p:cNvSpPr>
            <p:nvPr/>
          </p:nvSpPr>
          <p:spPr bwMode="auto">
            <a:xfrm>
              <a:off x="2766" y="2205"/>
              <a:ext cx="1021" cy="25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car</a:t>
              </a:r>
              <a:endParaRPr lang="nl-NL" sz="1800"/>
            </a:p>
          </p:txBody>
        </p:sp>
        <p:sp>
          <p:nvSpPr>
            <p:cNvPr id="27669" name="Text Box 20"/>
            <p:cNvSpPr txBox="1">
              <a:spLocks noChangeArrowheads="1"/>
            </p:cNvSpPr>
            <p:nvPr/>
          </p:nvSpPr>
          <p:spPr bwMode="auto">
            <a:xfrm>
              <a:off x="2766" y="2387"/>
              <a:ext cx="1021" cy="53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speed</a:t>
              </a:r>
            </a:p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height</a:t>
              </a:r>
            </a:p>
          </p:txBody>
        </p:sp>
        <p:sp>
          <p:nvSpPr>
            <p:cNvPr id="27670" name="Text Box 21"/>
            <p:cNvSpPr txBox="1">
              <a:spLocks noChangeArrowheads="1"/>
            </p:cNvSpPr>
            <p:nvPr/>
          </p:nvSpPr>
          <p:spPr bwMode="auto">
            <a:xfrm>
              <a:off x="2766" y="1117"/>
              <a:ext cx="1021" cy="60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driver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800"/>
            </a:p>
          </p:txBody>
        </p:sp>
        <p:sp>
          <p:nvSpPr>
            <p:cNvPr id="27671" name="Text Box 22"/>
            <p:cNvSpPr txBox="1">
              <a:spLocks noChangeArrowheads="1"/>
            </p:cNvSpPr>
            <p:nvPr/>
          </p:nvSpPr>
          <p:spPr bwMode="auto">
            <a:xfrm>
              <a:off x="2766" y="1298"/>
              <a:ext cx="1021" cy="43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visual capabilities</a:t>
              </a:r>
            </a:p>
          </p:txBody>
        </p:sp>
        <p:sp>
          <p:nvSpPr>
            <p:cNvPr id="27672" name="AutoShape 23"/>
            <p:cNvSpPr>
              <a:spLocks noChangeArrowheads="1"/>
            </p:cNvSpPr>
            <p:nvPr/>
          </p:nvSpPr>
          <p:spPr bwMode="auto">
            <a:xfrm>
              <a:off x="1454" y="3612"/>
              <a:ext cx="882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rides</a:t>
              </a:r>
              <a:r>
                <a:rPr lang="nl-NL" sz="1400" dirty="0"/>
                <a:t> on</a:t>
              </a:r>
            </a:p>
          </p:txBody>
        </p:sp>
        <p:sp>
          <p:nvSpPr>
            <p:cNvPr id="27673" name="AutoShape 24"/>
            <p:cNvSpPr>
              <a:spLocks noChangeArrowheads="1"/>
            </p:cNvSpPr>
            <p:nvPr/>
          </p:nvSpPr>
          <p:spPr bwMode="auto">
            <a:xfrm>
              <a:off x="2835" y="2948"/>
              <a:ext cx="882" cy="301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consists</a:t>
              </a:r>
              <a:r>
                <a:rPr lang="nl-NL" sz="1400" dirty="0"/>
                <a:t> of</a:t>
              </a:r>
            </a:p>
          </p:txBody>
        </p:sp>
        <p:sp>
          <p:nvSpPr>
            <p:cNvPr id="27674" name="AutoShape 25"/>
            <p:cNvSpPr>
              <a:spLocks noChangeArrowheads="1"/>
            </p:cNvSpPr>
            <p:nvPr/>
          </p:nvSpPr>
          <p:spPr bwMode="auto">
            <a:xfrm>
              <a:off x="2836" y="1797"/>
              <a:ext cx="882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operated</a:t>
              </a:r>
              <a:r>
                <a:rPr lang="nl-NL" sz="1400" dirty="0"/>
                <a:t> </a:t>
              </a:r>
              <a:r>
                <a:rPr lang="nl-NL" sz="1400" dirty="0" err="1"/>
                <a:t>by</a:t>
              </a:r>
              <a:endParaRPr lang="nl-NL" sz="1400" dirty="0"/>
            </a:p>
          </p:txBody>
        </p:sp>
        <p:sp>
          <p:nvSpPr>
            <p:cNvPr id="27675" name="AutoShape 26"/>
            <p:cNvSpPr>
              <a:spLocks noChangeArrowheads="1"/>
            </p:cNvSpPr>
            <p:nvPr/>
          </p:nvSpPr>
          <p:spPr bwMode="auto">
            <a:xfrm>
              <a:off x="1680" y="2205"/>
              <a:ext cx="882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sees</a:t>
              </a:r>
              <a:endParaRPr lang="nl-NL" sz="1400" dirty="0"/>
            </a:p>
          </p:txBody>
        </p:sp>
        <p:sp>
          <p:nvSpPr>
            <p:cNvPr id="27676" name="AutoShape 27"/>
            <p:cNvSpPr>
              <a:spLocks noChangeArrowheads="1"/>
            </p:cNvSpPr>
            <p:nvPr/>
          </p:nvSpPr>
          <p:spPr bwMode="auto">
            <a:xfrm>
              <a:off x="257" y="1130"/>
              <a:ext cx="883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adjacent</a:t>
              </a:r>
              <a:endParaRPr lang="nl-NL" sz="1400" dirty="0"/>
            </a:p>
          </p:txBody>
        </p:sp>
        <p:sp>
          <p:nvSpPr>
            <p:cNvPr id="27677" name="Text Box 28"/>
            <p:cNvSpPr txBox="1">
              <a:spLocks noChangeArrowheads="1"/>
            </p:cNvSpPr>
            <p:nvPr/>
          </p:nvSpPr>
          <p:spPr bwMode="auto">
            <a:xfrm>
              <a:off x="18" y="1929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cxnSp>
          <p:nvCxnSpPr>
            <p:cNvPr id="27678" name="AutoShape 29"/>
            <p:cNvCxnSpPr>
              <a:cxnSpLocks noChangeShapeType="1"/>
              <a:stCxn id="27667" idx="1"/>
              <a:endCxn id="27672" idx="3"/>
            </p:cNvCxnSpPr>
            <p:nvPr/>
          </p:nvCxnSpPr>
          <p:spPr bwMode="auto">
            <a:xfrm rot="10800000" flipV="1">
              <a:off x="2336" y="3686"/>
              <a:ext cx="430" cy="78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79" name="AutoShape 30"/>
            <p:cNvCxnSpPr>
              <a:cxnSpLocks noChangeShapeType="1"/>
              <a:stCxn id="27672" idx="1"/>
              <a:endCxn id="27665" idx="3"/>
            </p:cNvCxnSpPr>
            <p:nvPr/>
          </p:nvCxnSpPr>
          <p:spPr bwMode="auto">
            <a:xfrm rot="10800000">
              <a:off x="1209" y="3661"/>
              <a:ext cx="245" cy="103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80" name="AutoShape 31"/>
            <p:cNvCxnSpPr>
              <a:cxnSpLocks noChangeShapeType="1"/>
              <a:stCxn id="27668" idx="0"/>
              <a:endCxn id="27674" idx="2"/>
            </p:cNvCxnSpPr>
            <p:nvPr/>
          </p:nvCxnSpPr>
          <p:spPr bwMode="auto">
            <a:xfrm flipV="1">
              <a:off x="3277" y="2099"/>
              <a:ext cx="1" cy="106"/>
            </a:xfrm>
            <a:prstGeom prst="straightConnector1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81" name="AutoShape 32"/>
            <p:cNvCxnSpPr>
              <a:cxnSpLocks noChangeShapeType="1"/>
              <a:stCxn id="27671" idx="1"/>
              <a:endCxn id="27675" idx="3"/>
            </p:cNvCxnSpPr>
            <p:nvPr/>
          </p:nvCxnSpPr>
          <p:spPr bwMode="auto">
            <a:xfrm rot="10800000" flipV="1">
              <a:off x="2562" y="1517"/>
              <a:ext cx="204" cy="839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82" name="AutoShape 33"/>
            <p:cNvCxnSpPr>
              <a:cxnSpLocks noChangeShapeType="1"/>
              <a:stCxn id="27675" idx="1"/>
              <a:endCxn id="27664" idx="3"/>
            </p:cNvCxnSpPr>
            <p:nvPr/>
          </p:nvCxnSpPr>
          <p:spPr bwMode="auto">
            <a:xfrm rot="10800000" flipV="1">
              <a:off x="1209" y="2356"/>
              <a:ext cx="471" cy="1172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83" name="AutoShape 34"/>
            <p:cNvCxnSpPr>
              <a:cxnSpLocks noChangeShapeType="1"/>
              <a:stCxn id="27673" idx="0"/>
              <a:endCxn id="27669" idx="2"/>
            </p:cNvCxnSpPr>
            <p:nvPr/>
          </p:nvCxnSpPr>
          <p:spPr bwMode="auto">
            <a:xfrm rot="5400000" flipH="1" flipV="1">
              <a:off x="3261" y="2932"/>
              <a:ext cx="31" cy="1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84" name="AutoShape 35"/>
            <p:cNvCxnSpPr>
              <a:cxnSpLocks noChangeShapeType="1"/>
              <a:stCxn id="27673" idx="2"/>
              <a:endCxn id="27666" idx="0"/>
            </p:cNvCxnSpPr>
            <p:nvPr/>
          </p:nvCxnSpPr>
          <p:spPr bwMode="auto">
            <a:xfrm rot="16200000" flipH="1">
              <a:off x="3208" y="3317"/>
              <a:ext cx="136" cy="1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85" name="AutoShape 36"/>
            <p:cNvCxnSpPr>
              <a:cxnSpLocks noChangeShapeType="1"/>
              <a:stCxn id="27711" idx="2"/>
              <a:endCxn id="27664" idx="0"/>
            </p:cNvCxnSpPr>
            <p:nvPr/>
          </p:nvCxnSpPr>
          <p:spPr bwMode="auto">
            <a:xfrm rot="5400000">
              <a:off x="824" y="2745"/>
              <a:ext cx="219" cy="469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86" name="AutoShape 37"/>
            <p:cNvCxnSpPr>
              <a:cxnSpLocks noChangeShapeType="1"/>
              <a:stCxn id="27711" idx="0"/>
              <a:endCxn id="27663" idx="2"/>
            </p:cNvCxnSpPr>
            <p:nvPr/>
          </p:nvCxnSpPr>
          <p:spPr bwMode="auto">
            <a:xfrm rot="16200000" flipV="1">
              <a:off x="881" y="2280"/>
              <a:ext cx="105" cy="470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87" name="AutoShape 38"/>
            <p:cNvCxnSpPr>
              <a:cxnSpLocks noChangeShapeType="1"/>
              <a:stCxn id="27674" idx="0"/>
              <a:endCxn id="27671" idx="2"/>
            </p:cNvCxnSpPr>
            <p:nvPr/>
          </p:nvCxnSpPr>
          <p:spPr bwMode="auto">
            <a:xfrm flipH="1" flipV="1">
              <a:off x="3277" y="1737"/>
              <a:ext cx="1" cy="60"/>
            </a:xfrm>
            <a:prstGeom prst="straightConnector1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88" name="AutoShape 39"/>
            <p:cNvCxnSpPr>
              <a:cxnSpLocks noChangeShapeType="1"/>
              <a:stCxn id="27663" idx="3"/>
              <a:endCxn id="27675" idx="0"/>
            </p:cNvCxnSpPr>
            <p:nvPr/>
          </p:nvCxnSpPr>
          <p:spPr bwMode="auto">
            <a:xfrm>
              <a:off x="1208" y="2198"/>
              <a:ext cx="913" cy="7"/>
            </a:xfrm>
            <a:prstGeom prst="bentConnector2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89" name="AutoShape 40"/>
            <p:cNvCxnSpPr>
              <a:cxnSpLocks noChangeShapeType="1"/>
              <a:stCxn id="27663" idx="1"/>
              <a:endCxn id="27676" idx="1"/>
            </p:cNvCxnSpPr>
            <p:nvPr/>
          </p:nvCxnSpPr>
          <p:spPr bwMode="auto">
            <a:xfrm rot="10800000" flipH="1">
              <a:off x="188" y="1281"/>
              <a:ext cx="69" cy="917"/>
            </a:xfrm>
            <a:prstGeom prst="bentConnector3">
              <a:avLst>
                <a:gd name="adj1" fmla="val -208697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90" name="AutoShape 41"/>
            <p:cNvCxnSpPr>
              <a:cxnSpLocks noChangeShapeType="1"/>
              <a:stCxn id="27676" idx="3"/>
              <a:endCxn id="27662" idx="0"/>
            </p:cNvCxnSpPr>
            <p:nvPr/>
          </p:nvCxnSpPr>
          <p:spPr bwMode="auto">
            <a:xfrm flipH="1">
              <a:off x="699" y="1281"/>
              <a:ext cx="441" cy="425"/>
            </a:xfrm>
            <a:prstGeom prst="bentConnector4">
              <a:avLst>
                <a:gd name="adj1" fmla="val -32653"/>
                <a:gd name="adj2" fmla="val 67765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691" name="Text Box 42"/>
            <p:cNvSpPr txBox="1">
              <a:spLocks noChangeArrowheads="1"/>
            </p:cNvSpPr>
            <p:nvPr/>
          </p:nvSpPr>
          <p:spPr bwMode="auto">
            <a:xfrm>
              <a:off x="3107" y="3203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7692" name="Text Box 43"/>
            <p:cNvSpPr txBox="1">
              <a:spLocks noChangeArrowheads="1"/>
            </p:cNvSpPr>
            <p:nvPr/>
          </p:nvSpPr>
          <p:spPr bwMode="auto">
            <a:xfrm>
              <a:off x="3107" y="1616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7693" name="Text Box 44"/>
            <p:cNvSpPr txBox="1">
              <a:spLocks noChangeArrowheads="1"/>
            </p:cNvSpPr>
            <p:nvPr/>
          </p:nvSpPr>
          <p:spPr bwMode="auto">
            <a:xfrm>
              <a:off x="3107" y="2024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7694" name="Text Box 45"/>
            <p:cNvSpPr txBox="1">
              <a:spLocks noChangeArrowheads="1"/>
            </p:cNvSpPr>
            <p:nvPr/>
          </p:nvSpPr>
          <p:spPr bwMode="auto">
            <a:xfrm>
              <a:off x="657" y="2251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n</a:t>
              </a:r>
            </a:p>
          </p:txBody>
        </p:sp>
        <p:sp>
          <p:nvSpPr>
            <p:cNvPr id="27695" name="Text Box 46"/>
            <p:cNvSpPr txBox="1">
              <a:spLocks noChangeArrowheads="1"/>
            </p:cNvSpPr>
            <p:nvPr/>
          </p:nvSpPr>
          <p:spPr bwMode="auto">
            <a:xfrm>
              <a:off x="703" y="2927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7696" name="Text Box 47"/>
            <p:cNvSpPr txBox="1">
              <a:spLocks noChangeArrowheads="1"/>
            </p:cNvSpPr>
            <p:nvPr/>
          </p:nvSpPr>
          <p:spPr bwMode="auto">
            <a:xfrm>
              <a:off x="1202" y="2110"/>
              <a:ext cx="22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n</a:t>
              </a:r>
            </a:p>
          </p:txBody>
        </p:sp>
        <p:sp>
          <p:nvSpPr>
            <p:cNvPr id="27697" name="Text Box 48"/>
            <p:cNvSpPr txBox="1">
              <a:spLocks noChangeArrowheads="1"/>
            </p:cNvSpPr>
            <p:nvPr/>
          </p:nvSpPr>
          <p:spPr bwMode="auto">
            <a:xfrm>
              <a:off x="1202" y="3203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7698" name="Text Box 49"/>
            <p:cNvSpPr txBox="1">
              <a:spLocks noChangeArrowheads="1"/>
            </p:cNvSpPr>
            <p:nvPr/>
          </p:nvSpPr>
          <p:spPr bwMode="auto">
            <a:xfrm>
              <a:off x="2381" y="1207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7699" name="Text Box 50"/>
            <p:cNvSpPr txBox="1">
              <a:spLocks noChangeArrowheads="1"/>
            </p:cNvSpPr>
            <p:nvPr/>
          </p:nvSpPr>
          <p:spPr bwMode="auto">
            <a:xfrm>
              <a:off x="748" y="1521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2</a:t>
              </a:r>
            </a:p>
          </p:txBody>
        </p:sp>
        <p:sp>
          <p:nvSpPr>
            <p:cNvPr id="27700" name="Text Box 51"/>
            <p:cNvSpPr txBox="1">
              <a:spLocks noChangeArrowheads="1"/>
            </p:cNvSpPr>
            <p:nvPr/>
          </p:nvSpPr>
          <p:spPr bwMode="auto">
            <a:xfrm>
              <a:off x="3078" y="2745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n</a:t>
              </a:r>
            </a:p>
          </p:txBody>
        </p:sp>
        <p:sp>
          <p:nvSpPr>
            <p:cNvPr id="27701" name="Text Box 52"/>
            <p:cNvSpPr txBox="1">
              <a:spLocks noChangeArrowheads="1"/>
            </p:cNvSpPr>
            <p:nvPr/>
          </p:nvSpPr>
          <p:spPr bwMode="auto">
            <a:xfrm>
              <a:off x="2336" y="3381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7702" name="Text Box 53"/>
            <p:cNvSpPr txBox="1">
              <a:spLocks noChangeArrowheads="1"/>
            </p:cNvSpPr>
            <p:nvPr/>
          </p:nvSpPr>
          <p:spPr bwMode="auto">
            <a:xfrm>
              <a:off x="1202" y="3562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7703" name="Text Box 54"/>
            <p:cNvSpPr txBox="1">
              <a:spLocks noChangeArrowheads="1"/>
            </p:cNvSpPr>
            <p:nvPr/>
          </p:nvSpPr>
          <p:spPr bwMode="auto">
            <a:xfrm>
              <a:off x="1541" y="1117"/>
              <a:ext cx="1021" cy="25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authority</a:t>
              </a:r>
              <a:endParaRPr lang="nl-NL" sz="1800"/>
            </a:p>
          </p:txBody>
        </p:sp>
        <p:sp>
          <p:nvSpPr>
            <p:cNvPr id="27704" name="Text Box 55"/>
            <p:cNvSpPr txBox="1">
              <a:spLocks noChangeArrowheads="1"/>
            </p:cNvSpPr>
            <p:nvPr/>
          </p:nvSpPr>
          <p:spPr bwMode="auto">
            <a:xfrm>
              <a:off x="1541" y="1288"/>
              <a:ext cx="1021" cy="25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2667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expenses</a:t>
              </a:r>
            </a:p>
          </p:txBody>
        </p:sp>
        <p:sp>
          <p:nvSpPr>
            <p:cNvPr id="27705" name="AutoShape 56"/>
            <p:cNvSpPr>
              <a:spLocks noChangeArrowheads="1"/>
            </p:cNvSpPr>
            <p:nvPr/>
          </p:nvSpPr>
          <p:spPr bwMode="auto">
            <a:xfrm>
              <a:off x="1701" y="1661"/>
              <a:ext cx="882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pays</a:t>
              </a:r>
              <a:endParaRPr lang="nl-NL" sz="1400" dirty="0"/>
            </a:p>
          </p:txBody>
        </p:sp>
        <p:cxnSp>
          <p:nvCxnSpPr>
            <p:cNvPr id="27706" name="AutoShape 57"/>
            <p:cNvCxnSpPr>
              <a:cxnSpLocks noChangeShapeType="1"/>
              <a:stCxn id="27704" idx="2"/>
              <a:endCxn id="27705" idx="0"/>
            </p:cNvCxnSpPr>
            <p:nvPr/>
          </p:nvCxnSpPr>
          <p:spPr bwMode="auto">
            <a:xfrm rot="16200000" flipH="1">
              <a:off x="2040" y="1559"/>
              <a:ext cx="114" cy="91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707" name="AutoShape 58"/>
            <p:cNvCxnSpPr>
              <a:cxnSpLocks noChangeShapeType="1"/>
              <a:stCxn id="27705" idx="1"/>
              <a:endCxn id="27662" idx="3"/>
            </p:cNvCxnSpPr>
            <p:nvPr/>
          </p:nvCxnSpPr>
          <p:spPr bwMode="auto">
            <a:xfrm rot="10800000" flipV="1">
              <a:off x="1209" y="1812"/>
              <a:ext cx="492" cy="197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708" name="Text Box 59"/>
            <p:cNvSpPr txBox="1">
              <a:spLocks noChangeArrowheads="1"/>
            </p:cNvSpPr>
            <p:nvPr/>
          </p:nvSpPr>
          <p:spPr bwMode="auto">
            <a:xfrm>
              <a:off x="1202" y="1888"/>
              <a:ext cx="22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n</a:t>
              </a:r>
            </a:p>
          </p:txBody>
        </p:sp>
        <p:sp>
          <p:nvSpPr>
            <p:cNvPr id="27709" name="Text Box 60"/>
            <p:cNvSpPr txBox="1">
              <a:spLocks noChangeArrowheads="1"/>
            </p:cNvSpPr>
            <p:nvPr/>
          </p:nvSpPr>
          <p:spPr bwMode="auto">
            <a:xfrm>
              <a:off x="1899" y="1434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7710" name="Text Box 61"/>
            <p:cNvSpPr txBox="1">
              <a:spLocks noChangeArrowheads="1"/>
            </p:cNvSpPr>
            <p:nvPr/>
          </p:nvSpPr>
          <p:spPr bwMode="auto">
            <a:xfrm>
              <a:off x="2624" y="1253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7711" name="AutoShape 16"/>
            <p:cNvSpPr>
              <a:spLocks noChangeArrowheads="1"/>
            </p:cNvSpPr>
            <p:nvPr/>
          </p:nvSpPr>
          <p:spPr bwMode="auto">
            <a:xfrm>
              <a:off x="727" y="2568"/>
              <a:ext cx="883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illuminate</a:t>
              </a:r>
              <a:endParaRPr lang="nl-NL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17096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  <a:effectLst/>
        </p:grpSpPr>
        <p:pic>
          <p:nvPicPr>
            <p:cNvPr id="65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66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54" name="Text Box 12"/>
          <p:cNvSpPr txBox="1">
            <a:spLocks noChangeArrowheads="1"/>
          </p:cNvSpPr>
          <p:nvPr/>
        </p:nvSpPr>
        <p:spPr bwMode="auto">
          <a:xfrm>
            <a:off x="107950" y="1491854"/>
            <a:ext cx="2808288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illuminate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</a:t>
            </a:r>
            <a:r>
              <a:rPr lang="nl-NL" sz="1800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road</a:t>
            </a:r>
            <a:r>
              <a:rPr lang="nl-NL" sz="1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operatedBy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driver)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consistsOf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(traffic,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</a:t>
            </a:r>
            <a:r>
              <a:rPr lang="nl-NL" sz="1800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ridesOn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(traffic,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sees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driver,lantern</a:t>
            </a:r>
            <a:r>
              <a:rPr lang="nl-NL" sz="1800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pays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authority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</a:t>
            </a:r>
            <a:r>
              <a:rPr lang="nl-NL" sz="1800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adjacent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lantern</a:t>
            </a:r>
            <a:r>
              <a:rPr lang="nl-NL" sz="1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grpSp>
        <p:nvGrpSpPr>
          <p:cNvPr id="27658" name="Group 70"/>
          <p:cNvGrpSpPr>
            <a:grpSpLocks/>
          </p:cNvGrpSpPr>
          <p:nvPr/>
        </p:nvGrpSpPr>
        <p:grpSpPr bwMode="auto">
          <a:xfrm>
            <a:off x="3125789" y="1329929"/>
            <a:ext cx="5983287" cy="3451621"/>
            <a:chOff x="18" y="1117"/>
            <a:chExt cx="3769" cy="2899"/>
          </a:xfrm>
          <a:effectLst/>
        </p:grpSpPr>
        <p:sp>
          <p:nvSpPr>
            <p:cNvPr id="27659" name="Text Box 7"/>
            <p:cNvSpPr txBox="1">
              <a:spLocks noChangeArrowheads="1"/>
            </p:cNvSpPr>
            <p:nvPr/>
          </p:nvSpPr>
          <p:spPr bwMode="auto">
            <a:xfrm>
              <a:off x="113" y="1207"/>
              <a:ext cx="272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endParaRPr lang="nl-NL"/>
            </a:p>
          </p:txBody>
        </p:sp>
        <p:sp>
          <p:nvSpPr>
            <p:cNvPr id="27660" name="Rectangle 8"/>
            <p:cNvSpPr>
              <a:spLocks noChangeArrowheads="1"/>
            </p:cNvSpPr>
            <p:nvPr/>
          </p:nvSpPr>
          <p:spPr bwMode="auto">
            <a:xfrm>
              <a:off x="295" y="1888"/>
              <a:ext cx="1769" cy="1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27661" name="Rectangle 9"/>
            <p:cNvSpPr>
              <a:spLocks noChangeArrowheads="1"/>
            </p:cNvSpPr>
            <p:nvPr/>
          </p:nvSpPr>
          <p:spPr bwMode="auto">
            <a:xfrm>
              <a:off x="414" y="2614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27662" name="Text Box 12"/>
            <p:cNvSpPr txBox="1">
              <a:spLocks noChangeArrowheads="1"/>
            </p:cNvSpPr>
            <p:nvPr/>
          </p:nvSpPr>
          <p:spPr bwMode="auto">
            <a:xfrm>
              <a:off x="189" y="1706"/>
              <a:ext cx="1020" cy="60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lantern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800"/>
            </a:p>
          </p:txBody>
        </p:sp>
        <p:sp>
          <p:nvSpPr>
            <p:cNvPr id="27663" name="Text Box 13"/>
            <p:cNvSpPr txBox="1">
              <a:spLocks noChangeArrowheads="1"/>
            </p:cNvSpPr>
            <p:nvPr/>
          </p:nvSpPr>
          <p:spPr bwMode="auto">
            <a:xfrm>
              <a:off x="188" y="1933"/>
              <a:ext cx="1020" cy="53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height</a:t>
              </a:r>
            </a:p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power</a:t>
              </a:r>
            </a:p>
          </p:txBody>
        </p:sp>
        <p:sp>
          <p:nvSpPr>
            <p:cNvPr id="27664" name="Text Box 14"/>
            <p:cNvSpPr txBox="1">
              <a:spLocks noChangeArrowheads="1"/>
            </p:cNvSpPr>
            <p:nvPr/>
          </p:nvSpPr>
          <p:spPr bwMode="auto">
            <a:xfrm>
              <a:off x="189" y="3089"/>
              <a:ext cx="1020" cy="87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road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400"/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800"/>
            </a:p>
          </p:txBody>
        </p:sp>
        <p:sp>
          <p:nvSpPr>
            <p:cNvPr id="27665" name="Text Box 15"/>
            <p:cNvSpPr txBox="1">
              <a:spLocks noChangeArrowheads="1"/>
            </p:cNvSpPr>
            <p:nvPr/>
          </p:nvSpPr>
          <p:spPr bwMode="auto">
            <a:xfrm>
              <a:off x="189" y="3305"/>
              <a:ext cx="1020" cy="711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width</a:t>
              </a:r>
            </a:p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surface reflectance</a:t>
              </a:r>
            </a:p>
          </p:txBody>
        </p:sp>
        <p:sp>
          <p:nvSpPr>
            <p:cNvPr id="27666" name="Text Box 17"/>
            <p:cNvSpPr txBox="1">
              <a:spLocks noChangeArrowheads="1"/>
            </p:cNvSpPr>
            <p:nvPr/>
          </p:nvSpPr>
          <p:spPr bwMode="auto">
            <a:xfrm>
              <a:off x="2766" y="3385"/>
              <a:ext cx="1021" cy="25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traffic</a:t>
              </a:r>
              <a:endParaRPr lang="nl-NL" sz="1800"/>
            </a:p>
          </p:txBody>
        </p:sp>
        <p:sp>
          <p:nvSpPr>
            <p:cNvPr id="27667" name="Text Box 18"/>
            <p:cNvSpPr txBox="1">
              <a:spLocks noChangeArrowheads="1"/>
            </p:cNvSpPr>
            <p:nvPr/>
          </p:nvSpPr>
          <p:spPr bwMode="auto">
            <a:xfrm>
              <a:off x="2766" y="3556"/>
              <a:ext cx="1021" cy="25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density</a:t>
              </a:r>
            </a:p>
          </p:txBody>
        </p:sp>
        <p:sp>
          <p:nvSpPr>
            <p:cNvPr id="27668" name="Text Box 19"/>
            <p:cNvSpPr txBox="1">
              <a:spLocks noChangeArrowheads="1"/>
            </p:cNvSpPr>
            <p:nvPr/>
          </p:nvSpPr>
          <p:spPr bwMode="auto">
            <a:xfrm>
              <a:off x="2766" y="2205"/>
              <a:ext cx="1021" cy="25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car</a:t>
              </a:r>
              <a:endParaRPr lang="nl-NL" sz="1800"/>
            </a:p>
          </p:txBody>
        </p:sp>
        <p:sp>
          <p:nvSpPr>
            <p:cNvPr id="27669" name="Text Box 20"/>
            <p:cNvSpPr txBox="1">
              <a:spLocks noChangeArrowheads="1"/>
            </p:cNvSpPr>
            <p:nvPr/>
          </p:nvSpPr>
          <p:spPr bwMode="auto">
            <a:xfrm>
              <a:off x="2766" y="2387"/>
              <a:ext cx="1021" cy="53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speed</a:t>
              </a:r>
            </a:p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height</a:t>
              </a:r>
            </a:p>
          </p:txBody>
        </p:sp>
        <p:sp>
          <p:nvSpPr>
            <p:cNvPr id="27670" name="Text Box 21"/>
            <p:cNvSpPr txBox="1">
              <a:spLocks noChangeArrowheads="1"/>
            </p:cNvSpPr>
            <p:nvPr/>
          </p:nvSpPr>
          <p:spPr bwMode="auto">
            <a:xfrm>
              <a:off x="2766" y="1117"/>
              <a:ext cx="1021" cy="60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driver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800"/>
            </a:p>
          </p:txBody>
        </p:sp>
        <p:sp>
          <p:nvSpPr>
            <p:cNvPr id="27671" name="Text Box 22"/>
            <p:cNvSpPr txBox="1">
              <a:spLocks noChangeArrowheads="1"/>
            </p:cNvSpPr>
            <p:nvPr/>
          </p:nvSpPr>
          <p:spPr bwMode="auto">
            <a:xfrm>
              <a:off x="2766" y="1298"/>
              <a:ext cx="1021" cy="43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visual capabilities</a:t>
              </a:r>
            </a:p>
          </p:txBody>
        </p:sp>
        <p:sp>
          <p:nvSpPr>
            <p:cNvPr id="27672" name="AutoShape 23"/>
            <p:cNvSpPr>
              <a:spLocks noChangeArrowheads="1"/>
            </p:cNvSpPr>
            <p:nvPr/>
          </p:nvSpPr>
          <p:spPr bwMode="auto">
            <a:xfrm>
              <a:off x="1454" y="3612"/>
              <a:ext cx="882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rides</a:t>
              </a:r>
              <a:r>
                <a:rPr lang="nl-NL" sz="1400" dirty="0"/>
                <a:t> on</a:t>
              </a:r>
            </a:p>
          </p:txBody>
        </p:sp>
        <p:sp>
          <p:nvSpPr>
            <p:cNvPr id="27673" name="AutoShape 24"/>
            <p:cNvSpPr>
              <a:spLocks noChangeArrowheads="1"/>
            </p:cNvSpPr>
            <p:nvPr/>
          </p:nvSpPr>
          <p:spPr bwMode="auto">
            <a:xfrm>
              <a:off x="2835" y="2948"/>
              <a:ext cx="882" cy="301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consists</a:t>
              </a:r>
              <a:r>
                <a:rPr lang="nl-NL" sz="1400" dirty="0"/>
                <a:t> of</a:t>
              </a:r>
            </a:p>
          </p:txBody>
        </p:sp>
        <p:sp>
          <p:nvSpPr>
            <p:cNvPr id="27674" name="AutoShape 25"/>
            <p:cNvSpPr>
              <a:spLocks noChangeArrowheads="1"/>
            </p:cNvSpPr>
            <p:nvPr/>
          </p:nvSpPr>
          <p:spPr bwMode="auto">
            <a:xfrm>
              <a:off x="2836" y="1797"/>
              <a:ext cx="882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operated</a:t>
              </a:r>
              <a:r>
                <a:rPr lang="nl-NL" sz="1400" dirty="0"/>
                <a:t> </a:t>
              </a:r>
              <a:r>
                <a:rPr lang="nl-NL" sz="1400" dirty="0" err="1"/>
                <a:t>by</a:t>
              </a:r>
              <a:endParaRPr lang="nl-NL" sz="1400" dirty="0"/>
            </a:p>
          </p:txBody>
        </p:sp>
        <p:sp>
          <p:nvSpPr>
            <p:cNvPr id="27675" name="AutoShape 26"/>
            <p:cNvSpPr>
              <a:spLocks noChangeArrowheads="1"/>
            </p:cNvSpPr>
            <p:nvPr/>
          </p:nvSpPr>
          <p:spPr bwMode="auto">
            <a:xfrm>
              <a:off x="1680" y="2205"/>
              <a:ext cx="882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sees</a:t>
              </a:r>
              <a:endParaRPr lang="nl-NL" sz="1400" dirty="0"/>
            </a:p>
          </p:txBody>
        </p:sp>
        <p:sp>
          <p:nvSpPr>
            <p:cNvPr id="27676" name="AutoShape 27"/>
            <p:cNvSpPr>
              <a:spLocks noChangeArrowheads="1"/>
            </p:cNvSpPr>
            <p:nvPr/>
          </p:nvSpPr>
          <p:spPr bwMode="auto">
            <a:xfrm>
              <a:off x="257" y="1130"/>
              <a:ext cx="883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adjacent</a:t>
              </a:r>
              <a:endParaRPr lang="nl-NL" sz="1400" dirty="0"/>
            </a:p>
          </p:txBody>
        </p:sp>
        <p:sp>
          <p:nvSpPr>
            <p:cNvPr id="27677" name="Text Box 28"/>
            <p:cNvSpPr txBox="1">
              <a:spLocks noChangeArrowheads="1"/>
            </p:cNvSpPr>
            <p:nvPr/>
          </p:nvSpPr>
          <p:spPr bwMode="auto">
            <a:xfrm>
              <a:off x="18" y="1929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cxnSp>
          <p:nvCxnSpPr>
            <p:cNvPr id="27678" name="AutoShape 29"/>
            <p:cNvCxnSpPr>
              <a:cxnSpLocks noChangeShapeType="1"/>
              <a:stCxn id="27667" idx="1"/>
              <a:endCxn id="27672" idx="3"/>
            </p:cNvCxnSpPr>
            <p:nvPr/>
          </p:nvCxnSpPr>
          <p:spPr bwMode="auto">
            <a:xfrm rot="10800000" flipV="1">
              <a:off x="2336" y="3686"/>
              <a:ext cx="430" cy="78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79" name="AutoShape 30"/>
            <p:cNvCxnSpPr>
              <a:cxnSpLocks noChangeShapeType="1"/>
              <a:stCxn id="27672" idx="1"/>
              <a:endCxn id="27665" idx="3"/>
            </p:cNvCxnSpPr>
            <p:nvPr/>
          </p:nvCxnSpPr>
          <p:spPr bwMode="auto">
            <a:xfrm rot="10800000">
              <a:off x="1209" y="3661"/>
              <a:ext cx="245" cy="103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80" name="AutoShape 31"/>
            <p:cNvCxnSpPr>
              <a:cxnSpLocks noChangeShapeType="1"/>
              <a:stCxn id="27668" idx="0"/>
              <a:endCxn id="27674" idx="2"/>
            </p:cNvCxnSpPr>
            <p:nvPr/>
          </p:nvCxnSpPr>
          <p:spPr bwMode="auto">
            <a:xfrm flipV="1">
              <a:off x="3277" y="2099"/>
              <a:ext cx="1" cy="106"/>
            </a:xfrm>
            <a:prstGeom prst="straightConnector1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81" name="AutoShape 32"/>
            <p:cNvCxnSpPr>
              <a:cxnSpLocks noChangeShapeType="1"/>
              <a:stCxn id="27671" idx="1"/>
              <a:endCxn id="27675" idx="3"/>
            </p:cNvCxnSpPr>
            <p:nvPr/>
          </p:nvCxnSpPr>
          <p:spPr bwMode="auto">
            <a:xfrm rot="10800000" flipV="1">
              <a:off x="2562" y="1517"/>
              <a:ext cx="204" cy="839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82" name="AutoShape 33"/>
            <p:cNvCxnSpPr>
              <a:cxnSpLocks noChangeShapeType="1"/>
              <a:stCxn id="27675" idx="1"/>
              <a:endCxn id="27664" idx="3"/>
            </p:cNvCxnSpPr>
            <p:nvPr/>
          </p:nvCxnSpPr>
          <p:spPr bwMode="auto">
            <a:xfrm rot="10800000" flipV="1">
              <a:off x="1209" y="2356"/>
              <a:ext cx="471" cy="1172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83" name="AutoShape 34"/>
            <p:cNvCxnSpPr>
              <a:cxnSpLocks noChangeShapeType="1"/>
              <a:stCxn id="27673" idx="0"/>
              <a:endCxn id="27669" idx="2"/>
            </p:cNvCxnSpPr>
            <p:nvPr/>
          </p:nvCxnSpPr>
          <p:spPr bwMode="auto">
            <a:xfrm rot="5400000" flipH="1" flipV="1">
              <a:off x="3261" y="2932"/>
              <a:ext cx="31" cy="1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84" name="AutoShape 35"/>
            <p:cNvCxnSpPr>
              <a:cxnSpLocks noChangeShapeType="1"/>
              <a:stCxn id="27673" idx="2"/>
              <a:endCxn id="27666" idx="0"/>
            </p:cNvCxnSpPr>
            <p:nvPr/>
          </p:nvCxnSpPr>
          <p:spPr bwMode="auto">
            <a:xfrm rot="16200000" flipH="1">
              <a:off x="3208" y="3317"/>
              <a:ext cx="136" cy="1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85" name="AutoShape 36"/>
            <p:cNvCxnSpPr>
              <a:cxnSpLocks noChangeShapeType="1"/>
              <a:stCxn id="27711" idx="2"/>
              <a:endCxn id="27664" idx="0"/>
            </p:cNvCxnSpPr>
            <p:nvPr/>
          </p:nvCxnSpPr>
          <p:spPr bwMode="auto">
            <a:xfrm rot="5400000">
              <a:off x="824" y="2745"/>
              <a:ext cx="219" cy="469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86" name="AutoShape 37"/>
            <p:cNvCxnSpPr>
              <a:cxnSpLocks noChangeShapeType="1"/>
              <a:stCxn id="27711" idx="0"/>
              <a:endCxn id="27663" idx="2"/>
            </p:cNvCxnSpPr>
            <p:nvPr/>
          </p:nvCxnSpPr>
          <p:spPr bwMode="auto">
            <a:xfrm rot="16200000" flipV="1">
              <a:off x="881" y="2280"/>
              <a:ext cx="105" cy="470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87" name="AutoShape 38"/>
            <p:cNvCxnSpPr>
              <a:cxnSpLocks noChangeShapeType="1"/>
              <a:stCxn id="27674" idx="0"/>
              <a:endCxn id="27671" idx="2"/>
            </p:cNvCxnSpPr>
            <p:nvPr/>
          </p:nvCxnSpPr>
          <p:spPr bwMode="auto">
            <a:xfrm flipH="1" flipV="1">
              <a:off x="3277" y="1737"/>
              <a:ext cx="1" cy="60"/>
            </a:xfrm>
            <a:prstGeom prst="straightConnector1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88" name="AutoShape 39"/>
            <p:cNvCxnSpPr>
              <a:cxnSpLocks noChangeShapeType="1"/>
              <a:stCxn id="27663" idx="3"/>
              <a:endCxn id="27675" idx="0"/>
            </p:cNvCxnSpPr>
            <p:nvPr/>
          </p:nvCxnSpPr>
          <p:spPr bwMode="auto">
            <a:xfrm>
              <a:off x="1208" y="2198"/>
              <a:ext cx="913" cy="7"/>
            </a:xfrm>
            <a:prstGeom prst="bentConnector2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89" name="AutoShape 40"/>
            <p:cNvCxnSpPr>
              <a:cxnSpLocks noChangeShapeType="1"/>
              <a:stCxn id="27663" idx="1"/>
              <a:endCxn id="27676" idx="1"/>
            </p:cNvCxnSpPr>
            <p:nvPr/>
          </p:nvCxnSpPr>
          <p:spPr bwMode="auto">
            <a:xfrm rot="10800000" flipH="1">
              <a:off x="188" y="1281"/>
              <a:ext cx="69" cy="917"/>
            </a:xfrm>
            <a:prstGeom prst="bentConnector3">
              <a:avLst>
                <a:gd name="adj1" fmla="val -208697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90" name="AutoShape 41"/>
            <p:cNvCxnSpPr>
              <a:cxnSpLocks noChangeShapeType="1"/>
              <a:stCxn id="27676" idx="3"/>
              <a:endCxn id="27662" idx="0"/>
            </p:cNvCxnSpPr>
            <p:nvPr/>
          </p:nvCxnSpPr>
          <p:spPr bwMode="auto">
            <a:xfrm flipH="1">
              <a:off x="699" y="1281"/>
              <a:ext cx="441" cy="425"/>
            </a:xfrm>
            <a:prstGeom prst="bentConnector4">
              <a:avLst>
                <a:gd name="adj1" fmla="val -32653"/>
                <a:gd name="adj2" fmla="val 67765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691" name="Text Box 42"/>
            <p:cNvSpPr txBox="1">
              <a:spLocks noChangeArrowheads="1"/>
            </p:cNvSpPr>
            <p:nvPr/>
          </p:nvSpPr>
          <p:spPr bwMode="auto">
            <a:xfrm>
              <a:off x="3107" y="3203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7692" name="Text Box 43"/>
            <p:cNvSpPr txBox="1">
              <a:spLocks noChangeArrowheads="1"/>
            </p:cNvSpPr>
            <p:nvPr/>
          </p:nvSpPr>
          <p:spPr bwMode="auto">
            <a:xfrm>
              <a:off x="3107" y="1616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7693" name="Text Box 44"/>
            <p:cNvSpPr txBox="1">
              <a:spLocks noChangeArrowheads="1"/>
            </p:cNvSpPr>
            <p:nvPr/>
          </p:nvSpPr>
          <p:spPr bwMode="auto">
            <a:xfrm>
              <a:off x="3107" y="2024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7694" name="Text Box 45"/>
            <p:cNvSpPr txBox="1">
              <a:spLocks noChangeArrowheads="1"/>
            </p:cNvSpPr>
            <p:nvPr/>
          </p:nvSpPr>
          <p:spPr bwMode="auto">
            <a:xfrm>
              <a:off x="657" y="2251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n</a:t>
              </a:r>
            </a:p>
          </p:txBody>
        </p:sp>
        <p:sp>
          <p:nvSpPr>
            <p:cNvPr id="27695" name="Text Box 46"/>
            <p:cNvSpPr txBox="1">
              <a:spLocks noChangeArrowheads="1"/>
            </p:cNvSpPr>
            <p:nvPr/>
          </p:nvSpPr>
          <p:spPr bwMode="auto">
            <a:xfrm>
              <a:off x="703" y="2927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7696" name="Text Box 47"/>
            <p:cNvSpPr txBox="1">
              <a:spLocks noChangeArrowheads="1"/>
            </p:cNvSpPr>
            <p:nvPr/>
          </p:nvSpPr>
          <p:spPr bwMode="auto">
            <a:xfrm>
              <a:off x="1202" y="2110"/>
              <a:ext cx="22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n</a:t>
              </a:r>
            </a:p>
          </p:txBody>
        </p:sp>
        <p:sp>
          <p:nvSpPr>
            <p:cNvPr id="27697" name="Text Box 48"/>
            <p:cNvSpPr txBox="1">
              <a:spLocks noChangeArrowheads="1"/>
            </p:cNvSpPr>
            <p:nvPr/>
          </p:nvSpPr>
          <p:spPr bwMode="auto">
            <a:xfrm>
              <a:off x="1202" y="3203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7698" name="Text Box 49"/>
            <p:cNvSpPr txBox="1">
              <a:spLocks noChangeArrowheads="1"/>
            </p:cNvSpPr>
            <p:nvPr/>
          </p:nvSpPr>
          <p:spPr bwMode="auto">
            <a:xfrm>
              <a:off x="2381" y="1207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7699" name="Text Box 50"/>
            <p:cNvSpPr txBox="1">
              <a:spLocks noChangeArrowheads="1"/>
            </p:cNvSpPr>
            <p:nvPr/>
          </p:nvSpPr>
          <p:spPr bwMode="auto">
            <a:xfrm>
              <a:off x="748" y="1521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2</a:t>
              </a:r>
            </a:p>
          </p:txBody>
        </p:sp>
        <p:sp>
          <p:nvSpPr>
            <p:cNvPr id="27700" name="Text Box 51"/>
            <p:cNvSpPr txBox="1">
              <a:spLocks noChangeArrowheads="1"/>
            </p:cNvSpPr>
            <p:nvPr/>
          </p:nvSpPr>
          <p:spPr bwMode="auto">
            <a:xfrm>
              <a:off x="3078" y="2745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n</a:t>
              </a:r>
            </a:p>
          </p:txBody>
        </p:sp>
        <p:sp>
          <p:nvSpPr>
            <p:cNvPr id="27701" name="Text Box 52"/>
            <p:cNvSpPr txBox="1">
              <a:spLocks noChangeArrowheads="1"/>
            </p:cNvSpPr>
            <p:nvPr/>
          </p:nvSpPr>
          <p:spPr bwMode="auto">
            <a:xfrm>
              <a:off x="2336" y="3381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7702" name="Text Box 53"/>
            <p:cNvSpPr txBox="1">
              <a:spLocks noChangeArrowheads="1"/>
            </p:cNvSpPr>
            <p:nvPr/>
          </p:nvSpPr>
          <p:spPr bwMode="auto">
            <a:xfrm>
              <a:off x="1202" y="3562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7703" name="Text Box 54"/>
            <p:cNvSpPr txBox="1">
              <a:spLocks noChangeArrowheads="1"/>
            </p:cNvSpPr>
            <p:nvPr/>
          </p:nvSpPr>
          <p:spPr bwMode="auto">
            <a:xfrm>
              <a:off x="1541" y="1117"/>
              <a:ext cx="1021" cy="25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authority</a:t>
              </a:r>
              <a:endParaRPr lang="nl-NL" sz="1800"/>
            </a:p>
          </p:txBody>
        </p:sp>
        <p:sp>
          <p:nvSpPr>
            <p:cNvPr id="27704" name="Text Box 55"/>
            <p:cNvSpPr txBox="1">
              <a:spLocks noChangeArrowheads="1"/>
            </p:cNvSpPr>
            <p:nvPr/>
          </p:nvSpPr>
          <p:spPr bwMode="auto">
            <a:xfrm>
              <a:off x="1541" y="1288"/>
              <a:ext cx="1021" cy="25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2667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expenses</a:t>
              </a:r>
            </a:p>
          </p:txBody>
        </p:sp>
        <p:sp>
          <p:nvSpPr>
            <p:cNvPr id="27705" name="AutoShape 56"/>
            <p:cNvSpPr>
              <a:spLocks noChangeArrowheads="1"/>
            </p:cNvSpPr>
            <p:nvPr/>
          </p:nvSpPr>
          <p:spPr bwMode="auto">
            <a:xfrm>
              <a:off x="1701" y="1661"/>
              <a:ext cx="882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pays</a:t>
              </a:r>
              <a:endParaRPr lang="nl-NL" sz="1400" dirty="0"/>
            </a:p>
          </p:txBody>
        </p:sp>
        <p:cxnSp>
          <p:nvCxnSpPr>
            <p:cNvPr id="27706" name="AutoShape 57"/>
            <p:cNvCxnSpPr>
              <a:cxnSpLocks noChangeShapeType="1"/>
              <a:stCxn id="27704" idx="2"/>
              <a:endCxn id="27705" idx="0"/>
            </p:cNvCxnSpPr>
            <p:nvPr/>
          </p:nvCxnSpPr>
          <p:spPr bwMode="auto">
            <a:xfrm rot="16200000" flipH="1">
              <a:off x="2040" y="1559"/>
              <a:ext cx="114" cy="91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707" name="AutoShape 58"/>
            <p:cNvCxnSpPr>
              <a:cxnSpLocks noChangeShapeType="1"/>
              <a:stCxn id="27705" idx="1"/>
              <a:endCxn id="27662" idx="3"/>
            </p:cNvCxnSpPr>
            <p:nvPr/>
          </p:nvCxnSpPr>
          <p:spPr bwMode="auto">
            <a:xfrm rot="10800000" flipV="1">
              <a:off x="1209" y="1812"/>
              <a:ext cx="492" cy="197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708" name="Text Box 59"/>
            <p:cNvSpPr txBox="1">
              <a:spLocks noChangeArrowheads="1"/>
            </p:cNvSpPr>
            <p:nvPr/>
          </p:nvSpPr>
          <p:spPr bwMode="auto">
            <a:xfrm>
              <a:off x="1202" y="1888"/>
              <a:ext cx="22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n</a:t>
              </a:r>
            </a:p>
          </p:txBody>
        </p:sp>
        <p:sp>
          <p:nvSpPr>
            <p:cNvPr id="27709" name="Text Box 60"/>
            <p:cNvSpPr txBox="1">
              <a:spLocks noChangeArrowheads="1"/>
            </p:cNvSpPr>
            <p:nvPr/>
          </p:nvSpPr>
          <p:spPr bwMode="auto">
            <a:xfrm>
              <a:off x="1899" y="1434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7710" name="Text Box 61"/>
            <p:cNvSpPr txBox="1">
              <a:spLocks noChangeArrowheads="1"/>
            </p:cNvSpPr>
            <p:nvPr/>
          </p:nvSpPr>
          <p:spPr bwMode="auto">
            <a:xfrm>
              <a:off x="2624" y="1253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7711" name="AutoShape 16"/>
            <p:cNvSpPr>
              <a:spLocks noChangeArrowheads="1"/>
            </p:cNvSpPr>
            <p:nvPr/>
          </p:nvSpPr>
          <p:spPr bwMode="auto">
            <a:xfrm>
              <a:off x="727" y="2568"/>
              <a:ext cx="883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illuminate</a:t>
              </a:r>
              <a:endParaRPr lang="nl-NL" sz="1400" dirty="0"/>
            </a:p>
          </p:txBody>
        </p:sp>
      </p:grpSp>
      <p:sp>
        <p:nvSpPr>
          <p:cNvPr id="60" name="Tekstvak 59"/>
          <p:cNvSpPr txBox="1"/>
          <p:nvPr/>
        </p:nvSpPr>
        <p:spPr>
          <a:xfrm>
            <a:off x="3419872" y="685021"/>
            <a:ext cx="5400600" cy="2246769"/>
          </a:xfrm>
          <a:prstGeom prst="rect">
            <a:avLst/>
          </a:prstGeom>
          <a:blipFill dpi="0" rotWithShape="1">
            <a:blip r:embed="rId4">
              <a:alphaModFix amt="85000"/>
            </a:blip>
            <a:srcRect/>
            <a:stretch>
              <a:fillRect/>
            </a:stretch>
          </a:blipFill>
          <a:ln w="127000">
            <a:solidFill>
              <a:schemeClr val="bg2">
                <a:lumMod val="75000"/>
              </a:schemeClr>
            </a:solidFill>
          </a:ln>
          <a:effectLst>
            <a:outerShdw blurRad="368300" dist="330200" dir="3300000" sx="102000" sy="102000" algn="ctr" rotWithShape="0">
              <a:srgbClr val="000000">
                <a:alpha val="60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the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arities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‘</a:t>
            </a:r>
            <a:r>
              <a:rPr lang="nl-NL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adjacent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2,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respectively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endParaRPr lang="nl-NL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true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lanterns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kstvak 60"/>
          <p:cNvSpPr txBox="1"/>
          <p:nvPr/>
        </p:nvSpPr>
        <p:spPr>
          <a:xfrm>
            <a:off x="5180492" y="476265"/>
            <a:ext cx="1878470" cy="461665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38000">
                <a:schemeClr val="bg2">
                  <a:lumMod val="90000"/>
                </a:schemeClr>
              </a:gs>
              <a:gs pos="100000">
                <a:schemeClr val="bg2">
                  <a:lumMod val="50000"/>
                </a:schemeClr>
              </a:gs>
            </a:gsLst>
            <a:lin ang="5400000" scaled="1"/>
          </a:gradFill>
          <a:effectLst>
            <a:outerShdw blurRad="508000" dist="152400" dir="4500000" sx="88000" sy="88000" algn="ctr" rotWithShape="0">
              <a:srgbClr val="000000">
                <a:alpha val="54000"/>
              </a:srgbClr>
            </a:outerShdw>
          </a:effectLst>
          <a:scene3d>
            <a:camera prst="obliqueTopLef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2260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  <a:effectLst/>
        </p:grpSpPr>
        <p:pic>
          <p:nvPicPr>
            <p:cNvPr id="69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70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678" name="Text Box 11"/>
          <p:cNvSpPr txBox="1">
            <a:spLocks noChangeArrowheads="1"/>
          </p:cNvSpPr>
          <p:nvPr/>
        </p:nvSpPr>
        <p:spPr bwMode="auto">
          <a:xfrm>
            <a:off x="107950" y="1491854"/>
            <a:ext cx="2808288" cy="3264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illuminate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</a:t>
            </a:r>
            <a:r>
              <a:rPr lang="nl-NL" sz="1800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road</a:t>
            </a:r>
            <a:r>
              <a:rPr lang="nl-NL" sz="1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operatedBy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driver)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consistsOf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(traffic,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</a:t>
            </a:r>
            <a:r>
              <a:rPr lang="nl-NL" sz="1800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ridesOn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(traffic,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sees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driver,lantern</a:t>
            </a:r>
            <a:r>
              <a:rPr lang="nl-NL" sz="1800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pays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authority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</a:t>
            </a:r>
            <a:r>
              <a:rPr lang="nl-NL" sz="1800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adjacent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lantern</a:t>
            </a:r>
            <a:r>
              <a:rPr lang="nl-NL" sz="1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locatedOn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</a:t>
            </a:r>
            <a:r>
              <a:rPr lang="nl-NL" sz="1800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,road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grpSp>
        <p:nvGrpSpPr>
          <p:cNvPr id="28682" name="Group 70"/>
          <p:cNvGrpSpPr>
            <a:grpSpLocks/>
          </p:cNvGrpSpPr>
          <p:nvPr/>
        </p:nvGrpSpPr>
        <p:grpSpPr bwMode="auto">
          <a:xfrm>
            <a:off x="3060701" y="1329929"/>
            <a:ext cx="6048375" cy="3451621"/>
            <a:chOff x="-23" y="1117"/>
            <a:chExt cx="3810" cy="2899"/>
          </a:xfrm>
          <a:effectLst/>
        </p:grpSpPr>
        <p:sp>
          <p:nvSpPr>
            <p:cNvPr id="28683" name="Text Box 7"/>
            <p:cNvSpPr txBox="1">
              <a:spLocks noChangeArrowheads="1"/>
            </p:cNvSpPr>
            <p:nvPr/>
          </p:nvSpPr>
          <p:spPr bwMode="auto">
            <a:xfrm>
              <a:off x="113" y="1207"/>
              <a:ext cx="272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endParaRPr lang="nl-NL"/>
            </a:p>
          </p:txBody>
        </p:sp>
        <p:sp>
          <p:nvSpPr>
            <p:cNvPr id="28684" name="Rectangle 8"/>
            <p:cNvSpPr>
              <a:spLocks noChangeArrowheads="1"/>
            </p:cNvSpPr>
            <p:nvPr/>
          </p:nvSpPr>
          <p:spPr bwMode="auto">
            <a:xfrm>
              <a:off x="295" y="1888"/>
              <a:ext cx="1769" cy="1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28685" name="Rectangle 9"/>
            <p:cNvSpPr>
              <a:spLocks noChangeArrowheads="1"/>
            </p:cNvSpPr>
            <p:nvPr/>
          </p:nvSpPr>
          <p:spPr bwMode="auto">
            <a:xfrm>
              <a:off x="414" y="2614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28686" name="Text Box 12"/>
            <p:cNvSpPr txBox="1">
              <a:spLocks noChangeArrowheads="1"/>
            </p:cNvSpPr>
            <p:nvPr/>
          </p:nvSpPr>
          <p:spPr bwMode="auto">
            <a:xfrm>
              <a:off x="189" y="1706"/>
              <a:ext cx="1020" cy="60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lantern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800"/>
            </a:p>
          </p:txBody>
        </p:sp>
        <p:sp>
          <p:nvSpPr>
            <p:cNvPr id="28687" name="Text Box 13"/>
            <p:cNvSpPr txBox="1">
              <a:spLocks noChangeArrowheads="1"/>
            </p:cNvSpPr>
            <p:nvPr/>
          </p:nvSpPr>
          <p:spPr bwMode="auto">
            <a:xfrm>
              <a:off x="188" y="1933"/>
              <a:ext cx="1020" cy="53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height</a:t>
              </a:r>
            </a:p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power</a:t>
              </a:r>
            </a:p>
          </p:txBody>
        </p:sp>
        <p:sp>
          <p:nvSpPr>
            <p:cNvPr id="28688" name="Text Box 14"/>
            <p:cNvSpPr txBox="1">
              <a:spLocks noChangeArrowheads="1"/>
            </p:cNvSpPr>
            <p:nvPr/>
          </p:nvSpPr>
          <p:spPr bwMode="auto">
            <a:xfrm>
              <a:off x="189" y="3089"/>
              <a:ext cx="1020" cy="87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road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400"/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800"/>
            </a:p>
          </p:txBody>
        </p:sp>
        <p:sp>
          <p:nvSpPr>
            <p:cNvPr id="28689" name="Text Box 15"/>
            <p:cNvSpPr txBox="1">
              <a:spLocks noChangeArrowheads="1"/>
            </p:cNvSpPr>
            <p:nvPr/>
          </p:nvSpPr>
          <p:spPr bwMode="auto">
            <a:xfrm>
              <a:off x="189" y="3305"/>
              <a:ext cx="1020" cy="711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width</a:t>
              </a:r>
            </a:p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surface reflectance</a:t>
              </a:r>
            </a:p>
          </p:txBody>
        </p:sp>
        <p:sp>
          <p:nvSpPr>
            <p:cNvPr id="28690" name="Text Box 17"/>
            <p:cNvSpPr txBox="1">
              <a:spLocks noChangeArrowheads="1"/>
            </p:cNvSpPr>
            <p:nvPr/>
          </p:nvSpPr>
          <p:spPr bwMode="auto">
            <a:xfrm>
              <a:off x="2766" y="3385"/>
              <a:ext cx="1021" cy="25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traffic</a:t>
              </a:r>
              <a:endParaRPr lang="nl-NL" sz="1800"/>
            </a:p>
          </p:txBody>
        </p:sp>
        <p:sp>
          <p:nvSpPr>
            <p:cNvPr id="28691" name="Text Box 18"/>
            <p:cNvSpPr txBox="1">
              <a:spLocks noChangeArrowheads="1"/>
            </p:cNvSpPr>
            <p:nvPr/>
          </p:nvSpPr>
          <p:spPr bwMode="auto">
            <a:xfrm>
              <a:off x="2766" y="3556"/>
              <a:ext cx="1021" cy="25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density</a:t>
              </a:r>
            </a:p>
          </p:txBody>
        </p:sp>
        <p:sp>
          <p:nvSpPr>
            <p:cNvPr id="28692" name="Text Box 19"/>
            <p:cNvSpPr txBox="1">
              <a:spLocks noChangeArrowheads="1"/>
            </p:cNvSpPr>
            <p:nvPr/>
          </p:nvSpPr>
          <p:spPr bwMode="auto">
            <a:xfrm>
              <a:off x="2766" y="2205"/>
              <a:ext cx="1021" cy="25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car</a:t>
              </a:r>
              <a:endParaRPr lang="nl-NL" sz="1800"/>
            </a:p>
          </p:txBody>
        </p:sp>
        <p:sp>
          <p:nvSpPr>
            <p:cNvPr id="28693" name="Text Box 20"/>
            <p:cNvSpPr txBox="1">
              <a:spLocks noChangeArrowheads="1"/>
            </p:cNvSpPr>
            <p:nvPr/>
          </p:nvSpPr>
          <p:spPr bwMode="auto">
            <a:xfrm>
              <a:off x="2766" y="2387"/>
              <a:ext cx="1021" cy="53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speed</a:t>
              </a:r>
            </a:p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height</a:t>
              </a:r>
            </a:p>
          </p:txBody>
        </p:sp>
        <p:sp>
          <p:nvSpPr>
            <p:cNvPr id="28694" name="Text Box 21"/>
            <p:cNvSpPr txBox="1">
              <a:spLocks noChangeArrowheads="1"/>
            </p:cNvSpPr>
            <p:nvPr/>
          </p:nvSpPr>
          <p:spPr bwMode="auto">
            <a:xfrm>
              <a:off x="2766" y="1117"/>
              <a:ext cx="1021" cy="60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driver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800"/>
            </a:p>
          </p:txBody>
        </p:sp>
        <p:sp>
          <p:nvSpPr>
            <p:cNvPr id="28695" name="Text Box 22"/>
            <p:cNvSpPr txBox="1">
              <a:spLocks noChangeArrowheads="1"/>
            </p:cNvSpPr>
            <p:nvPr/>
          </p:nvSpPr>
          <p:spPr bwMode="auto">
            <a:xfrm>
              <a:off x="2766" y="1298"/>
              <a:ext cx="1021" cy="43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visual capabilities</a:t>
              </a:r>
            </a:p>
          </p:txBody>
        </p:sp>
        <p:sp>
          <p:nvSpPr>
            <p:cNvPr id="28696" name="AutoShape 23"/>
            <p:cNvSpPr>
              <a:spLocks noChangeArrowheads="1"/>
            </p:cNvSpPr>
            <p:nvPr/>
          </p:nvSpPr>
          <p:spPr bwMode="auto">
            <a:xfrm>
              <a:off x="1454" y="3612"/>
              <a:ext cx="882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rides</a:t>
              </a:r>
              <a:r>
                <a:rPr lang="nl-NL" sz="1400" dirty="0"/>
                <a:t> on</a:t>
              </a:r>
            </a:p>
          </p:txBody>
        </p:sp>
        <p:sp>
          <p:nvSpPr>
            <p:cNvPr id="28697" name="AutoShape 24"/>
            <p:cNvSpPr>
              <a:spLocks noChangeArrowheads="1"/>
            </p:cNvSpPr>
            <p:nvPr/>
          </p:nvSpPr>
          <p:spPr bwMode="auto">
            <a:xfrm>
              <a:off x="2835" y="2948"/>
              <a:ext cx="882" cy="301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consists</a:t>
              </a:r>
              <a:r>
                <a:rPr lang="nl-NL" sz="1400" dirty="0"/>
                <a:t> of</a:t>
              </a:r>
            </a:p>
          </p:txBody>
        </p:sp>
        <p:sp>
          <p:nvSpPr>
            <p:cNvPr id="28698" name="AutoShape 25"/>
            <p:cNvSpPr>
              <a:spLocks noChangeArrowheads="1"/>
            </p:cNvSpPr>
            <p:nvPr/>
          </p:nvSpPr>
          <p:spPr bwMode="auto">
            <a:xfrm>
              <a:off x="2836" y="1797"/>
              <a:ext cx="882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operated</a:t>
              </a:r>
              <a:r>
                <a:rPr lang="nl-NL" sz="1400" dirty="0"/>
                <a:t> </a:t>
              </a:r>
              <a:r>
                <a:rPr lang="nl-NL" sz="1400" dirty="0" err="1"/>
                <a:t>by</a:t>
              </a:r>
              <a:endParaRPr lang="nl-NL" sz="1400" dirty="0"/>
            </a:p>
          </p:txBody>
        </p:sp>
        <p:sp>
          <p:nvSpPr>
            <p:cNvPr id="28699" name="AutoShape 26"/>
            <p:cNvSpPr>
              <a:spLocks noChangeArrowheads="1"/>
            </p:cNvSpPr>
            <p:nvPr/>
          </p:nvSpPr>
          <p:spPr bwMode="auto">
            <a:xfrm>
              <a:off x="1680" y="2205"/>
              <a:ext cx="882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sees</a:t>
              </a:r>
              <a:endParaRPr lang="nl-NL" sz="1400" dirty="0"/>
            </a:p>
          </p:txBody>
        </p:sp>
        <p:sp>
          <p:nvSpPr>
            <p:cNvPr id="28700" name="AutoShape 27"/>
            <p:cNvSpPr>
              <a:spLocks noChangeArrowheads="1"/>
            </p:cNvSpPr>
            <p:nvPr/>
          </p:nvSpPr>
          <p:spPr bwMode="auto">
            <a:xfrm>
              <a:off x="257" y="1130"/>
              <a:ext cx="883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adjacent</a:t>
              </a:r>
              <a:endParaRPr lang="nl-NL" sz="1400" dirty="0"/>
            </a:p>
          </p:txBody>
        </p:sp>
        <p:sp>
          <p:nvSpPr>
            <p:cNvPr id="28701" name="Text Box 28"/>
            <p:cNvSpPr txBox="1">
              <a:spLocks noChangeArrowheads="1"/>
            </p:cNvSpPr>
            <p:nvPr/>
          </p:nvSpPr>
          <p:spPr bwMode="auto">
            <a:xfrm>
              <a:off x="18" y="1929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cxnSp>
          <p:nvCxnSpPr>
            <p:cNvPr id="28702" name="AutoShape 29"/>
            <p:cNvCxnSpPr>
              <a:cxnSpLocks noChangeShapeType="1"/>
              <a:stCxn id="28691" idx="1"/>
              <a:endCxn id="28696" idx="3"/>
            </p:cNvCxnSpPr>
            <p:nvPr/>
          </p:nvCxnSpPr>
          <p:spPr bwMode="auto">
            <a:xfrm rot="10800000" flipV="1">
              <a:off x="2336" y="3686"/>
              <a:ext cx="430" cy="78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703" name="AutoShape 30"/>
            <p:cNvCxnSpPr>
              <a:cxnSpLocks noChangeShapeType="1"/>
              <a:stCxn id="28696" idx="1"/>
              <a:endCxn id="28689" idx="3"/>
            </p:cNvCxnSpPr>
            <p:nvPr/>
          </p:nvCxnSpPr>
          <p:spPr bwMode="auto">
            <a:xfrm rot="10800000">
              <a:off x="1209" y="3661"/>
              <a:ext cx="245" cy="103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704" name="AutoShape 31"/>
            <p:cNvCxnSpPr>
              <a:cxnSpLocks noChangeShapeType="1"/>
              <a:stCxn id="28692" idx="0"/>
              <a:endCxn id="28698" idx="2"/>
            </p:cNvCxnSpPr>
            <p:nvPr/>
          </p:nvCxnSpPr>
          <p:spPr bwMode="auto">
            <a:xfrm flipV="1">
              <a:off x="3277" y="2099"/>
              <a:ext cx="1" cy="106"/>
            </a:xfrm>
            <a:prstGeom prst="straightConnector1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705" name="AutoShape 32"/>
            <p:cNvCxnSpPr>
              <a:cxnSpLocks noChangeShapeType="1"/>
              <a:stCxn id="28695" idx="1"/>
              <a:endCxn id="28699" idx="3"/>
            </p:cNvCxnSpPr>
            <p:nvPr/>
          </p:nvCxnSpPr>
          <p:spPr bwMode="auto">
            <a:xfrm rot="10800000" flipV="1">
              <a:off x="2562" y="1517"/>
              <a:ext cx="204" cy="839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706" name="AutoShape 33"/>
            <p:cNvCxnSpPr>
              <a:cxnSpLocks noChangeShapeType="1"/>
              <a:stCxn id="28699" idx="1"/>
              <a:endCxn id="28688" idx="3"/>
            </p:cNvCxnSpPr>
            <p:nvPr/>
          </p:nvCxnSpPr>
          <p:spPr bwMode="auto">
            <a:xfrm rot="10800000" flipV="1">
              <a:off x="1209" y="2356"/>
              <a:ext cx="471" cy="1172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707" name="AutoShape 34"/>
            <p:cNvCxnSpPr>
              <a:cxnSpLocks noChangeShapeType="1"/>
              <a:stCxn id="28697" idx="0"/>
              <a:endCxn id="28693" idx="2"/>
            </p:cNvCxnSpPr>
            <p:nvPr/>
          </p:nvCxnSpPr>
          <p:spPr bwMode="auto">
            <a:xfrm rot="5400000" flipH="1" flipV="1">
              <a:off x="3261" y="2932"/>
              <a:ext cx="31" cy="1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708" name="AutoShape 35"/>
            <p:cNvCxnSpPr>
              <a:cxnSpLocks noChangeShapeType="1"/>
              <a:stCxn id="28697" idx="2"/>
              <a:endCxn id="28690" idx="0"/>
            </p:cNvCxnSpPr>
            <p:nvPr/>
          </p:nvCxnSpPr>
          <p:spPr bwMode="auto">
            <a:xfrm rot="16200000" flipH="1">
              <a:off x="3208" y="3317"/>
              <a:ext cx="136" cy="1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709" name="AutoShape 36"/>
            <p:cNvCxnSpPr>
              <a:cxnSpLocks noChangeShapeType="1"/>
              <a:stCxn id="28735" idx="2"/>
              <a:endCxn id="28688" idx="0"/>
            </p:cNvCxnSpPr>
            <p:nvPr/>
          </p:nvCxnSpPr>
          <p:spPr bwMode="auto">
            <a:xfrm rot="5400000">
              <a:off x="824" y="2745"/>
              <a:ext cx="219" cy="470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710" name="AutoShape 37"/>
            <p:cNvCxnSpPr>
              <a:cxnSpLocks noChangeShapeType="1"/>
              <a:stCxn id="28735" idx="0"/>
              <a:endCxn id="28687" idx="2"/>
            </p:cNvCxnSpPr>
            <p:nvPr/>
          </p:nvCxnSpPr>
          <p:spPr bwMode="auto">
            <a:xfrm rot="16200000" flipV="1">
              <a:off x="881" y="2280"/>
              <a:ext cx="105" cy="471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711" name="AutoShape 38"/>
            <p:cNvCxnSpPr>
              <a:cxnSpLocks noChangeShapeType="1"/>
              <a:stCxn id="28698" idx="0"/>
              <a:endCxn id="28695" idx="2"/>
            </p:cNvCxnSpPr>
            <p:nvPr/>
          </p:nvCxnSpPr>
          <p:spPr bwMode="auto">
            <a:xfrm flipH="1" flipV="1">
              <a:off x="3277" y="1737"/>
              <a:ext cx="1" cy="60"/>
            </a:xfrm>
            <a:prstGeom prst="straightConnector1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712" name="AutoShape 39"/>
            <p:cNvCxnSpPr>
              <a:cxnSpLocks noChangeShapeType="1"/>
              <a:stCxn id="28687" idx="3"/>
              <a:endCxn id="28699" idx="0"/>
            </p:cNvCxnSpPr>
            <p:nvPr/>
          </p:nvCxnSpPr>
          <p:spPr bwMode="auto">
            <a:xfrm>
              <a:off x="1208" y="2198"/>
              <a:ext cx="913" cy="7"/>
            </a:xfrm>
            <a:prstGeom prst="bentConnector2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713" name="AutoShape 40"/>
            <p:cNvCxnSpPr>
              <a:cxnSpLocks noChangeShapeType="1"/>
              <a:stCxn id="28687" idx="1"/>
              <a:endCxn id="28700" idx="1"/>
            </p:cNvCxnSpPr>
            <p:nvPr/>
          </p:nvCxnSpPr>
          <p:spPr bwMode="auto">
            <a:xfrm rot="10800000" flipH="1">
              <a:off x="188" y="1281"/>
              <a:ext cx="69" cy="917"/>
            </a:xfrm>
            <a:prstGeom prst="bentConnector3">
              <a:avLst>
                <a:gd name="adj1" fmla="val -208697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714" name="AutoShape 41"/>
            <p:cNvCxnSpPr>
              <a:cxnSpLocks noChangeShapeType="1"/>
              <a:stCxn id="28700" idx="3"/>
              <a:endCxn id="28686" idx="0"/>
            </p:cNvCxnSpPr>
            <p:nvPr/>
          </p:nvCxnSpPr>
          <p:spPr bwMode="auto">
            <a:xfrm flipH="1">
              <a:off x="699" y="1281"/>
              <a:ext cx="441" cy="425"/>
            </a:xfrm>
            <a:prstGeom prst="bentConnector4">
              <a:avLst>
                <a:gd name="adj1" fmla="val -32653"/>
                <a:gd name="adj2" fmla="val 67765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715" name="Text Box 42"/>
            <p:cNvSpPr txBox="1">
              <a:spLocks noChangeArrowheads="1"/>
            </p:cNvSpPr>
            <p:nvPr/>
          </p:nvSpPr>
          <p:spPr bwMode="auto">
            <a:xfrm>
              <a:off x="3107" y="3203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8716" name="Text Box 43"/>
            <p:cNvSpPr txBox="1">
              <a:spLocks noChangeArrowheads="1"/>
            </p:cNvSpPr>
            <p:nvPr/>
          </p:nvSpPr>
          <p:spPr bwMode="auto">
            <a:xfrm>
              <a:off x="3107" y="1616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8717" name="Text Box 44"/>
            <p:cNvSpPr txBox="1">
              <a:spLocks noChangeArrowheads="1"/>
            </p:cNvSpPr>
            <p:nvPr/>
          </p:nvSpPr>
          <p:spPr bwMode="auto">
            <a:xfrm>
              <a:off x="3107" y="2024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8718" name="Text Box 45"/>
            <p:cNvSpPr txBox="1">
              <a:spLocks noChangeArrowheads="1"/>
            </p:cNvSpPr>
            <p:nvPr/>
          </p:nvSpPr>
          <p:spPr bwMode="auto">
            <a:xfrm>
              <a:off x="657" y="2251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n</a:t>
              </a:r>
            </a:p>
          </p:txBody>
        </p:sp>
        <p:sp>
          <p:nvSpPr>
            <p:cNvPr id="28719" name="Text Box 46"/>
            <p:cNvSpPr txBox="1">
              <a:spLocks noChangeArrowheads="1"/>
            </p:cNvSpPr>
            <p:nvPr/>
          </p:nvSpPr>
          <p:spPr bwMode="auto">
            <a:xfrm>
              <a:off x="703" y="2927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8720" name="Text Box 47"/>
            <p:cNvSpPr txBox="1">
              <a:spLocks noChangeArrowheads="1"/>
            </p:cNvSpPr>
            <p:nvPr/>
          </p:nvSpPr>
          <p:spPr bwMode="auto">
            <a:xfrm>
              <a:off x="1202" y="2110"/>
              <a:ext cx="22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n</a:t>
              </a:r>
            </a:p>
          </p:txBody>
        </p:sp>
        <p:sp>
          <p:nvSpPr>
            <p:cNvPr id="28721" name="Text Box 48"/>
            <p:cNvSpPr txBox="1">
              <a:spLocks noChangeArrowheads="1"/>
            </p:cNvSpPr>
            <p:nvPr/>
          </p:nvSpPr>
          <p:spPr bwMode="auto">
            <a:xfrm>
              <a:off x="1202" y="3203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8722" name="Text Box 49"/>
            <p:cNvSpPr txBox="1">
              <a:spLocks noChangeArrowheads="1"/>
            </p:cNvSpPr>
            <p:nvPr/>
          </p:nvSpPr>
          <p:spPr bwMode="auto">
            <a:xfrm>
              <a:off x="2381" y="1207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8723" name="Text Box 50"/>
            <p:cNvSpPr txBox="1">
              <a:spLocks noChangeArrowheads="1"/>
            </p:cNvSpPr>
            <p:nvPr/>
          </p:nvSpPr>
          <p:spPr bwMode="auto">
            <a:xfrm>
              <a:off x="748" y="1521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2</a:t>
              </a:r>
            </a:p>
          </p:txBody>
        </p:sp>
        <p:sp>
          <p:nvSpPr>
            <p:cNvPr id="28724" name="Text Box 51"/>
            <p:cNvSpPr txBox="1">
              <a:spLocks noChangeArrowheads="1"/>
            </p:cNvSpPr>
            <p:nvPr/>
          </p:nvSpPr>
          <p:spPr bwMode="auto">
            <a:xfrm>
              <a:off x="3078" y="2745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n</a:t>
              </a:r>
            </a:p>
          </p:txBody>
        </p:sp>
        <p:sp>
          <p:nvSpPr>
            <p:cNvPr id="28725" name="Text Box 52"/>
            <p:cNvSpPr txBox="1">
              <a:spLocks noChangeArrowheads="1"/>
            </p:cNvSpPr>
            <p:nvPr/>
          </p:nvSpPr>
          <p:spPr bwMode="auto">
            <a:xfrm>
              <a:off x="2336" y="3381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8726" name="Text Box 53"/>
            <p:cNvSpPr txBox="1">
              <a:spLocks noChangeArrowheads="1"/>
            </p:cNvSpPr>
            <p:nvPr/>
          </p:nvSpPr>
          <p:spPr bwMode="auto">
            <a:xfrm>
              <a:off x="1202" y="3562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8727" name="Text Box 54"/>
            <p:cNvSpPr txBox="1">
              <a:spLocks noChangeArrowheads="1"/>
            </p:cNvSpPr>
            <p:nvPr/>
          </p:nvSpPr>
          <p:spPr bwMode="auto">
            <a:xfrm>
              <a:off x="1541" y="1117"/>
              <a:ext cx="1021" cy="25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authority</a:t>
              </a:r>
              <a:endParaRPr lang="nl-NL" sz="1800"/>
            </a:p>
          </p:txBody>
        </p:sp>
        <p:sp>
          <p:nvSpPr>
            <p:cNvPr id="28728" name="Text Box 55"/>
            <p:cNvSpPr txBox="1">
              <a:spLocks noChangeArrowheads="1"/>
            </p:cNvSpPr>
            <p:nvPr/>
          </p:nvSpPr>
          <p:spPr bwMode="auto">
            <a:xfrm>
              <a:off x="1541" y="1288"/>
              <a:ext cx="1021" cy="25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2667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expenses</a:t>
              </a:r>
            </a:p>
          </p:txBody>
        </p:sp>
        <p:sp>
          <p:nvSpPr>
            <p:cNvPr id="28729" name="AutoShape 56"/>
            <p:cNvSpPr>
              <a:spLocks noChangeArrowheads="1"/>
            </p:cNvSpPr>
            <p:nvPr/>
          </p:nvSpPr>
          <p:spPr bwMode="auto">
            <a:xfrm>
              <a:off x="1701" y="1661"/>
              <a:ext cx="882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pays</a:t>
              </a:r>
              <a:endParaRPr lang="nl-NL" sz="1400" dirty="0"/>
            </a:p>
          </p:txBody>
        </p:sp>
        <p:cxnSp>
          <p:nvCxnSpPr>
            <p:cNvPr id="28730" name="AutoShape 57"/>
            <p:cNvCxnSpPr>
              <a:cxnSpLocks noChangeShapeType="1"/>
              <a:stCxn id="28728" idx="2"/>
              <a:endCxn id="28729" idx="0"/>
            </p:cNvCxnSpPr>
            <p:nvPr/>
          </p:nvCxnSpPr>
          <p:spPr bwMode="auto">
            <a:xfrm rot="16200000" flipH="1">
              <a:off x="2040" y="1559"/>
              <a:ext cx="114" cy="91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731" name="AutoShape 58"/>
            <p:cNvCxnSpPr>
              <a:cxnSpLocks noChangeShapeType="1"/>
              <a:stCxn id="28729" idx="1"/>
              <a:endCxn id="28686" idx="3"/>
            </p:cNvCxnSpPr>
            <p:nvPr/>
          </p:nvCxnSpPr>
          <p:spPr bwMode="auto">
            <a:xfrm rot="10800000" flipV="1">
              <a:off x="1209" y="1812"/>
              <a:ext cx="492" cy="197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732" name="Text Box 59"/>
            <p:cNvSpPr txBox="1">
              <a:spLocks noChangeArrowheads="1"/>
            </p:cNvSpPr>
            <p:nvPr/>
          </p:nvSpPr>
          <p:spPr bwMode="auto">
            <a:xfrm>
              <a:off x="1202" y="1888"/>
              <a:ext cx="22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n</a:t>
              </a:r>
            </a:p>
          </p:txBody>
        </p:sp>
        <p:sp>
          <p:nvSpPr>
            <p:cNvPr id="28733" name="Text Box 60"/>
            <p:cNvSpPr txBox="1">
              <a:spLocks noChangeArrowheads="1"/>
            </p:cNvSpPr>
            <p:nvPr/>
          </p:nvSpPr>
          <p:spPr bwMode="auto">
            <a:xfrm>
              <a:off x="1899" y="1434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8734" name="Text Box 61"/>
            <p:cNvSpPr txBox="1">
              <a:spLocks noChangeArrowheads="1"/>
            </p:cNvSpPr>
            <p:nvPr/>
          </p:nvSpPr>
          <p:spPr bwMode="auto">
            <a:xfrm>
              <a:off x="2624" y="1253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8735" name="AutoShape 16"/>
            <p:cNvSpPr>
              <a:spLocks noChangeArrowheads="1"/>
            </p:cNvSpPr>
            <p:nvPr/>
          </p:nvSpPr>
          <p:spPr bwMode="auto">
            <a:xfrm>
              <a:off x="727" y="2568"/>
              <a:ext cx="883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illuminate</a:t>
              </a:r>
              <a:endParaRPr lang="nl-NL" sz="1400" dirty="0"/>
            </a:p>
          </p:txBody>
        </p:sp>
        <p:sp>
          <p:nvSpPr>
            <p:cNvPr id="28736" name="AutoShape 62"/>
            <p:cNvSpPr>
              <a:spLocks noChangeArrowheads="1"/>
            </p:cNvSpPr>
            <p:nvPr/>
          </p:nvSpPr>
          <p:spPr bwMode="auto">
            <a:xfrm>
              <a:off x="-23" y="2568"/>
              <a:ext cx="883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located</a:t>
              </a:r>
              <a:r>
                <a:rPr lang="nl-NL" sz="1400" dirty="0"/>
                <a:t> on</a:t>
              </a:r>
            </a:p>
          </p:txBody>
        </p:sp>
        <p:cxnSp>
          <p:nvCxnSpPr>
            <p:cNvPr id="28737" name="AutoShape 63"/>
            <p:cNvCxnSpPr>
              <a:cxnSpLocks noChangeShapeType="1"/>
              <a:stCxn id="28736" idx="0"/>
              <a:endCxn id="28687" idx="2"/>
            </p:cNvCxnSpPr>
            <p:nvPr/>
          </p:nvCxnSpPr>
          <p:spPr bwMode="auto">
            <a:xfrm rot="5400000" flipH="1" flipV="1">
              <a:off x="506" y="2376"/>
              <a:ext cx="105" cy="279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738" name="Freeform 68"/>
            <p:cNvSpPr>
              <a:spLocks/>
            </p:cNvSpPr>
            <p:nvPr/>
          </p:nvSpPr>
          <p:spPr bwMode="auto">
            <a:xfrm>
              <a:off x="431" y="2840"/>
              <a:ext cx="44" cy="270"/>
            </a:xfrm>
            <a:custGeom>
              <a:avLst/>
              <a:gdLst>
                <a:gd name="T0" fmla="*/ 0 w 1"/>
                <a:gd name="T1" fmla="*/ 0 h 181"/>
                <a:gd name="T2" fmla="*/ 0 w 1"/>
                <a:gd name="T3" fmla="*/ 1338 h 181"/>
                <a:gd name="T4" fmla="*/ 0 60000 65536"/>
                <a:gd name="T5" fmla="*/ 0 60000 65536"/>
                <a:gd name="T6" fmla="*/ 0 w 1"/>
                <a:gd name="T7" fmla="*/ 0 h 181"/>
                <a:gd name="T8" fmla="*/ 1 w 1"/>
                <a:gd name="T9" fmla="*/ 181 h 18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81">
                  <a:moveTo>
                    <a:pt x="0" y="0"/>
                  </a:moveTo>
                  <a:cubicBezTo>
                    <a:pt x="0" y="75"/>
                    <a:pt x="0" y="151"/>
                    <a:pt x="0" y="181"/>
                  </a:cubicBezTo>
                </a:path>
              </a:pathLst>
            </a:custGeom>
            <a:noFill/>
            <a:ln w="508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39" name="Text Box 69"/>
            <p:cNvSpPr txBox="1">
              <a:spLocks noChangeArrowheads="1"/>
            </p:cNvSpPr>
            <p:nvPr/>
          </p:nvSpPr>
          <p:spPr bwMode="auto">
            <a:xfrm>
              <a:off x="249" y="2927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640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71" name="Group 32"/>
          <p:cNvGrpSpPr>
            <a:grpSpLocks/>
          </p:cNvGrpSpPr>
          <p:nvPr/>
        </p:nvGrpSpPr>
        <p:grpSpPr bwMode="auto">
          <a:xfrm>
            <a:off x="2854326" y="2550319"/>
            <a:ext cx="2644775" cy="1965722"/>
            <a:chOff x="3663" y="1480"/>
            <a:chExt cx="1666" cy="1651"/>
          </a:xfrm>
          <a:effectLst/>
        </p:grpSpPr>
        <p:sp>
          <p:nvSpPr>
            <p:cNvPr id="11278" name="Oval 12"/>
            <p:cNvSpPr>
              <a:spLocks noChangeArrowheads="1"/>
            </p:cNvSpPr>
            <p:nvPr/>
          </p:nvSpPr>
          <p:spPr bwMode="auto">
            <a:xfrm>
              <a:off x="4063" y="1480"/>
              <a:ext cx="1240" cy="322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279" name="Text Box 16"/>
            <p:cNvSpPr txBox="1">
              <a:spLocks noChangeArrowheads="1"/>
            </p:cNvSpPr>
            <p:nvPr/>
          </p:nvSpPr>
          <p:spPr bwMode="auto">
            <a:xfrm>
              <a:off x="3663" y="1532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define</a:t>
              </a:r>
              <a:endParaRPr lang="nl-NL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280" name="Oval 13"/>
            <p:cNvSpPr>
              <a:spLocks noChangeArrowheads="1"/>
            </p:cNvSpPr>
            <p:nvPr/>
          </p:nvSpPr>
          <p:spPr bwMode="auto">
            <a:xfrm>
              <a:off x="4059" y="1812"/>
              <a:ext cx="1240" cy="321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281" name="Text Box 17"/>
            <p:cNvSpPr txBox="1">
              <a:spLocks noChangeArrowheads="1"/>
            </p:cNvSpPr>
            <p:nvPr/>
          </p:nvSpPr>
          <p:spPr bwMode="auto">
            <a:xfrm>
              <a:off x="3666" y="1874"/>
              <a:ext cx="620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conceptualize</a:t>
              </a:r>
            </a:p>
          </p:txBody>
        </p:sp>
        <p:sp>
          <p:nvSpPr>
            <p:cNvPr id="11282" name="Oval 15"/>
            <p:cNvSpPr>
              <a:spLocks noChangeArrowheads="1"/>
            </p:cNvSpPr>
            <p:nvPr/>
          </p:nvSpPr>
          <p:spPr bwMode="auto">
            <a:xfrm>
              <a:off x="4059" y="2810"/>
              <a:ext cx="1240" cy="321"/>
            </a:xfrm>
            <a:prstGeom prst="ellipse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283" name="Text Box 19"/>
            <p:cNvSpPr txBox="1">
              <a:spLocks noChangeArrowheads="1"/>
            </p:cNvSpPr>
            <p:nvPr/>
          </p:nvSpPr>
          <p:spPr bwMode="auto">
            <a:xfrm>
              <a:off x="3666" y="2940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conclude</a:t>
              </a:r>
            </a:p>
          </p:txBody>
        </p:sp>
        <p:sp>
          <p:nvSpPr>
            <p:cNvPr id="11284" name="Text Box 18"/>
            <p:cNvSpPr txBox="1">
              <a:spLocks noChangeArrowheads="1"/>
            </p:cNvSpPr>
            <p:nvPr/>
          </p:nvSpPr>
          <p:spPr bwMode="auto">
            <a:xfrm>
              <a:off x="3666" y="2582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execute</a:t>
              </a:r>
            </a:p>
          </p:txBody>
        </p:sp>
        <p:sp>
          <p:nvSpPr>
            <p:cNvPr id="11285" name="Oval 28"/>
            <p:cNvSpPr>
              <a:spLocks noChangeArrowheads="1"/>
            </p:cNvSpPr>
            <p:nvPr/>
          </p:nvSpPr>
          <p:spPr bwMode="auto">
            <a:xfrm>
              <a:off x="4059" y="2477"/>
              <a:ext cx="1240" cy="321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286" name="Oval 14"/>
            <p:cNvSpPr>
              <a:spLocks noChangeArrowheads="1"/>
            </p:cNvSpPr>
            <p:nvPr/>
          </p:nvSpPr>
          <p:spPr bwMode="auto">
            <a:xfrm>
              <a:off x="4059" y="2145"/>
              <a:ext cx="1240" cy="321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287" name="Text Box 29"/>
            <p:cNvSpPr txBox="1">
              <a:spLocks noChangeArrowheads="1"/>
            </p:cNvSpPr>
            <p:nvPr/>
          </p:nvSpPr>
          <p:spPr bwMode="auto">
            <a:xfrm>
              <a:off x="3666" y="2238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formalize</a:t>
              </a:r>
            </a:p>
          </p:txBody>
        </p:sp>
        <p:sp>
          <p:nvSpPr>
            <p:cNvPr id="59435" name="Text Box 43"/>
            <p:cNvSpPr txBox="1">
              <a:spLocks noChangeArrowheads="1"/>
            </p:cNvSpPr>
            <p:nvPr/>
          </p:nvSpPr>
          <p:spPr bwMode="auto">
            <a:xfrm>
              <a:off x="4459" y="1498"/>
              <a:ext cx="474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10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formulate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  <a:p>
              <a:pPr marL="180975" indent="-180975" algn="l">
                <a:lnSpc>
                  <a:spcPts val="10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purpose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59436" name="Text Box 44"/>
            <p:cNvSpPr txBox="1">
              <a:spLocks noChangeArrowheads="1"/>
            </p:cNvSpPr>
            <p:nvPr/>
          </p:nvSpPr>
          <p:spPr bwMode="auto">
            <a:xfrm>
              <a:off x="4195" y="1842"/>
              <a:ext cx="47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identify</a:t>
              </a:r>
            </a:p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entities</a:t>
              </a:r>
            </a:p>
          </p:txBody>
        </p:sp>
        <p:sp>
          <p:nvSpPr>
            <p:cNvPr id="59437" name="Text Box 45"/>
            <p:cNvSpPr txBox="1">
              <a:spLocks noChangeArrowheads="1"/>
            </p:cNvSpPr>
            <p:nvPr/>
          </p:nvSpPr>
          <p:spPr bwMode="auto">
            <a:xfrm>
              <a:off x="4855" y="1861"/>
              <a:ext cx="47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choose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relations</a:t>
              </a:r>
            </a:p>
          </p:txBody>
        </p:sp>
        <p:sp>
          <p:nvSpPr>
            <p:cNvPr id="59438" name="Text Box 46"/>
            <p:cNvSpPr txBox="1">
              <a:spLocks noChangeArrowheads="1"/>
            </p:cNvSpPr>
            <p:nvPr/>
          </p:nvSpPr>
          <p:spPr bwMode="auto">
            <a:xfrm>
              <a:off x="4195" y="2227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obtain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values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59439" name="Text Box 47"/>
            <p:cNvSpPr txBox="1">
              <a:spLocks noChangeArrowheads="1"/>
            </p:cNvSpPr>
            <p:nvPr/>
          </p:nvSpPr>
          <p:spPr bwMode="auto">
            <a:xfrm>
              <a:off x="4855" y="2229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formalize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relations</a:t>
              </a:r>
            </a:p>
          </p:txBody>
        </p:sp>
        <p:sp>
          <p:nvSpPr>
            <p:cNvPr id="59440" name="Text Box 48"/>
            <p:cNvSpPr txBox="1">
              <a:spLocks noChangeArrowheads="1"/>
            </p:cNvSpPr>
            <p:nvPr/>
          </p:nvSpPr>
          <p:spPr bwMode="auto">
            <a:xfrm>
              <a:off x="4195" y="2554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operate</a:t>
              </a: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model</a:t>
              </a:r>
            </a:p>
          </p:txBody>
        </p:sp>
        <p:sp>
          <p:nvSpPr>
            <p:cNvPr id="59441" name="Text Box 49"/>
            <p:cNvSpPr txBox="1">
              <a:spLocks noChangeArrowheads="1"/>
            </p:cNvSpPr>
            <p:nvPr/>
          </p:nvSpPr>
          <p:spPr bwMode="auto">
            <a:xfrm>
              <a:off x="4855" y="2526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obtain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result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59442" name="Text Box 50"/>
            <p:cNvSpPr txBox="1">
              <a:spLocks noChangeArrowheads="1"/>
            </p:cNvSpPr>
            <p:nvPr/>
          </p:nvSpPr>
          <p:spPr bwMode="auto">
            <a:xfrm>
              <a:off x="4195" y="2882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present</a:t>
              </a: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result</a:t>
              </a:r>
            </a:p>
          </p:txBody>
        </p:sp>
        <p:sp>
          <p:nvSpPr>
            <p:cNvPr id="59443" name="Text Box 51"/>
            <p:cNvSpPr txBox="1">
              <a:spLocks noChangeArrowheads="1"/>
            </p:cNvSpPr>
            <p:nvPr/>
          </p:nvSpPr>
          <p:spPr bwMode="auto">
            <a:xfrm>
              <a:off x="4855" y="2865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interpret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result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11272" name="Text Box 139"/>
          <p:cNvSpPr txBox="1">
            <a:spLocks noChangeArrowheads="1"/>
          </p:cNvSpPr>
          <p:nvPr/>
        </p:nvSpPr>
        <p:spPr bwMode="auto">
          <a:xfrm>
            <a:off x="1979712" y="1653779"/>
            <a:ext cx="51957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</a:p>
        </p:txBody>
      </p:sp>
      <p:sp>
        <p:nvSpPr>
          <p:cNvPr id="99472" name="Oval 144"/>
          <p:cNvSpPr>
            <a:spLocks noChangeArrowheads="1"/>
          </p:cNvSpPr>
          <p:nvPr/>
        </p:nvSpPr>
        <p:spPr bwMode="auto">
          <a:xfrm>
            <a:off x="2699792" y="2427734"/>
            <a:ext cx="3384375" cy="591691"/>
          </a:xfrm>
          <a:prstGeom prst="ellips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3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  <a:effectLst/>
        </p:grpSpPr>
        <p:pic>
          <p:nvPicPr>
            <p:cNvPr id="34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35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31921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47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67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68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04" name="Group 70"/>
          <p:cNvGrpSpPr>
            <a:grpSpLocks/>
          </p:cNvGrpSpPr>
          <p:nvPr/>
        </p:nvGrpSpPr>
        <p:grpSpPr bwMode="auto">
          <a:xfrm>
            <a:off x="3060701" y="1329929"/>
            <a:ext cx="6048375" cy="3451621"/>
            <a:chOff x="-23" y="1117"/>
            <a:chExt cx="3810" cy="2899"/>
          </a:xfrm>
        </p:grpSpPr>
        <p:sp>
          <p:nvSpPr>
            <p:cNvPr id="29705" name="Text Box 7"/>
            <p:cNvSpPr txBox="1">
              <a:spLocks noChangeArrowheads="1"/>
            </p:cNvSpPr>
            <p:nvPr/>
          </p:nvSpPr>
          <p:spPr bwMode="auto">
            <a:xfrm>
              <a:off x="113" y="1207"/>
              <a:ext cx="272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endParaRPr lang="nl-NL"/>
            </a:p>
          </p:txBody>
        </p:sp>
        <p:sp>
          <p:nvSpPr>
            <p:cNvPr id="29706" name="Rectangle 8"/>
            <p:cNvSpPr>
              <a:spLocks noChangeArrowheads="1"/>
            </p:cNvSpPr>
            <p:nvPr/>
          </p:nvSpPr>
          <p:spPr bwMode="auto">
            <a:xfrm>
              <a:off x="295" y="1888"/>
              <a:ext cx="1769" cy="1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29707" name="Rectangle 9"/>
            <p:cNvSpPr>
              <a:spLocks noChangeArrowheads="1"/>
            </p:cNvSpPr>
            <p:nvPr/>
          </p:nvSpPr>
          <p:spPr bwMode="auto">
            <a:xfrm>
              <a:off x="414" y="2614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29708" name="Text Box 12"/>
            <p:cNvSpPr txBox="1">
              <a:spLocks noChangeArrowheads="1"/>
            </p:cNvSpPr>
            <p:nvPr/>
          </p:nvSpPr>
          <p:spPr bwMode="auto">
            <a:xfrm>
              <a:off x="189" y="1706"/>
              <a:ext cx="1020" cy="60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lantern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800"/>
            </a:p>
          </p:txBody>
        </p:sp>
        <p:sp>
          <p:nvSpPr>
            <p:cNvPr id="29709" name="Text Box 13"/>
            <p:cNvSpPr txBox="1">
              <a:spLocks noChangeArrowheads="1"/>
            </p:cNvSpPr>
            <p:nvPr/>
          </p:nvSpPr>
          <p:spPr bwMode="auto">
            <a:xfrm>
              <a:off x="188" y="1933"/>
              <a:ext cx="1020" cy="53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height</a:t>
              </a:r>
            </a:p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power</a:t>
              </a:r>
            </a:p>
          </p:txBody>
        </p:sp>
        <p:sp>
          <p:nvSpPr>
            <p:cNvPr id="29710" name="Text Box 14"/>
            <p:cNvSpPr txBox="1">
              <a:spLocks noChangeArrowheads="1"/>
            </p:cNvSpPr>
            <p:nvPr/>
          </p:nvSpPr>
          <p:spPr bwMode="auto">
            <a:xfrm>
              <a:off x="189" y="3089"/>
              <a:ext cx="1020" cy="87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road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400"/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800"/>
            </a:p>
          </p:txBody>
        </p:sp>
        <p:sp>
          <p:nvSpPr>
            <p:cNvPr id="29711" name="Text Box 15"/>
            <p:cNvSpPr txBox="1">
              <a:spLocks noChangeArrowheads="1"/>
            </p:cNvSpPr>
            <p:nvPr/>
          </p:nvSpPr>
          <p:spPr bwMode="auto">
            <a:xfrm>
              <a:off x="189" y="3305"/>
              <a:ext cx="1020" cy="711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width</a:t>
              </a:r>
            </a:p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surface reflectance</a:t>
              </a:r>
            </a:p>
          </p:txBody>
        </p:sp>
        <p:sp>
          <p:nvSpPr>
            <p:cNvPr id="29712" name="Text Box 17"/>
            <p:cNvSpPr txBox="1">
              <a:spLocks noChangeArrowheads="1"/>
            </p:cNvSpPr>
            <p:nvPr/>
          </p:nvSpPr>
          <p:spPr bwMode="auto">
            <a:xfrm>
              <a:off x="2766" y="3385"/>
              <a:ext cx="1021" cy="25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traffic</a:t>
              </a:r>
              <a:endParaRPr lang="nl-NL" sz="1800"/>
            </a:p>
          </p:txBody>
        </p:sp>
        <p:sp>
          <p:nvSpPr>
            <p:cNvPr id="29713" name="Text Box 18"/>
            <p:cNvSpPr txBox="1">
              <a:spLocks noChangeArrowheads="1"/>
            </p:cNvSpPr>
            <p:nvPr/>
          </p:nvSpPr>
          <p:spPr bwMode="auto">
            <a:xfrm>
              <a:off x="2766" y="3556"/>
              <a:ext cx="1021" cy="25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density</a:t>
              </a:r>
            </a:p>
          </p:txBody>
        </p:sp>
        <p:sp>
          <p:nvSpPr>
            <p:cNvPr id="29714" name="Text Box 19"/>
            <p:cNvSpPr txBox="1">
              <a:spLocks noChangeArrowheads="1"/>
            </p:cNvSpPr>
            <p:nvPr/>
          </p:nvSpPr>
          <p:spPr bwMode="auto">
            <a:xfrm>
              <a:off x="2766" y="2205"/>
              <a:ext cx="1021" cy="25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car</a:t>
              </a:r>
              <a:endParaRPr lang="nl-NL" sz="1800"/>
            </a:p>
          </p:txBody>
        </p:sp>
        <p:sp>
          <p:nvSpPr>
            <p:cNvPr id="29715" name="Text Box 20"/>
            <p:cNvSpPr txBox="1">
              <a:spLocks noChangeArrowheads="1"/>
            </p:cNvSpPr>
            <p:nvPr/>
          </p:nvSpPr>
          <p:spPr bwMode="auto">
            <a:xfrm>
              <a:off x="2766" y="2387"/>
              <a:ext cx="1021" cy="53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speed</a:t>
              </a:r>
            </a:p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height</a:t>
              </a:r>
            </a:p>
          </p:txBody>
        </p:sp>
        <p:sp>
          <p:nvSpPr>
            <p:cNvPr id="29716" name="Text Box 21"/>
            <p:cNvSpPr txBox="1">
              <a:spLocks noChangeArrowheads="1"/>
            </p:cNvSpPr>
            <p:nvPr/>
          </p:nvSpPr>
          <p:spPr bwMode="auto">
            <a:xfrm>
              <a:off x="2766" y="1117"/>
              <a:ext cx="1021" cy="60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driver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endParaRPr lang="nl-NL" sz="1800"/>
            </a:p>
          </p:txBody>
        </p:sp>
        <p:sp>
          <p:nvSpPr>
            <p:cNvPr id="29717" name="Text Box 22"/>
            <p:cNvSpPr txBox="1">
              <a:spLocks noChangeArrowheads="1"/>
            </p:cNvSpPr>
            <p:nvPr/>
          </p:nvSpPr>
          <p:spPr bwMode="auto">
            <a:xfrm>
              <a:off x="2766" y="1298"/>
              <a:ext cx="1021" cy="43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179388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visual capabilities</a:t>
              </a:r>
            </a:p>
          </p:txBody>
        </p:sp>
        <p:sp>
          <p:nvSpPr>
            <p:cNvPr id="29718" name="AutoShape 23"/>
            <p:cNvSpPr>
              <a:spLocks noChangeArrowheads="1"/>
            </p:cNvSpPr>
            <p:nvPr/>
          </p:nvSpPr>
          <p:spPr bwMode="auto">
            <a:xfrm>
              <a:off x="1454" y="3612"/>
              <a:ext cx="882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rides</a:t>
              </a:r>
              <a:r>
                <a:rPr lang="nl-NL" sz="1400" dirty="0"/>
                <a:t> on</a:t>
              </a:r>
            </a:p>
          </p:txBody>
        </p:sp>
        <p:sp>
          <p:nvSpPr>
            <p:cNvPr id="29719" name="AutoShape 24"/>
            <p:cNvSpPr>
              <a:spLocks noChangeArrowheads="1"/>
            </p:cNvSpPr>
            <p:nvPr/>
          </p:nvSpPr>
          <p:spPr bwMode="auto">
            <a:xfrm>
              <a:off x="2835" y="2948"/>
              <a:ext cx="882" cy="301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consists</a:t>
              </a:r>
              <a:r>
                <a:rPr lang="nl-NL" sz="1400" dirty="0"/>
                <a:t> of</a:t>
              </a:r>
            </a:p>
          </p:txBody>
        </p:sp>
        <p:sp>
          <p:nvSpPr>
            <p:cNvPr id="29720" name="AutoShape 25"/>
            <p:cNvSpPr>
              <a:spLocks noChangeArrowheads="1"/>
            </p:cNvSpPr>
            <p:nvPr/>
          </p:nvSpPr>
          <p:spPr bwMode="auto">
            <a:xfrm>
              <a:off x="2836" y="1797"/>
              <a:ext cx="882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operated</a:t>
              </a:r>
              <a:r>
                <a:rPr lang="nl-NL" sz="1400" dirty="0"/>
                <a:t> </a:t>
              </a:r>
              <a:r>
                <a:rPr lang="nl-NL" sz="1400" dirty="0" err="1"/>
                <a:t>by</a:t>
              </a:r>
              <a:endParaRPr lang="nl-NL" sz="1400" dirty="0"/>
            </a:p>
          </p:txBody>
        </p:sp>
        <p:sp>
          <p:nvSpPr>
            <p:cNvPr id="29721" name="AutoShape 26"/>
            <p:cNvSpPr>
              <a:spLocks noChangeArrowheads="1"/>
            </p:cNvSpPr>
            <p:nvPr/>
          </p:nvSpPr>
          <p:spPr bwMode="auto">
            <a:xfrm>
              <a:off x="1680" y="2205"/>
              <a:ext cx="882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sees</a:t>
              </a:r>
              <a:endParaRPr lang="nl-NL" sz="1400" dirty="0"/>
            </a:p>
          </p:txBody>
        </p:sp>
        <p:sp>
          <p:nvSpPr>
            <p:cNvPr id="29722" name="AutoShape 27"/>
            <p:cNvSpPr>
              <a:spLocks noChangeArrowheads="1"/>
            </p:cNvSpPr>
            <p:nvPr/>
          </p:nvSpPr>
          <p:spPr bwMode="auto">
            <a:xfrm>
              <a:off x="257" y="1130"/>
              <a:ext cx="883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adjacent</a:t>
              </a:r>
              <a:endParaRPr lang="nl-NL" sz="1400" dirty="0"/>
            </a:p>
          </p:txBody>
        </p:sp>
        <p:sp>
          <p:nvSpPr>
            <p:cNvPr id="29723" name="Text Box 28"/>
            <p:cNvSpPr txBox="1">
              <a:spLocks noChangeArrowheads="1"/>
            </p:cNvSpPr>
            <p:nvPr/>
          </p:nvSpPr>
          <p:spPr bwMode="auto">
            <a:xfrm>
              <a:off x="18" y="1929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cxnSp>
          <p:nvCxnSpPr>
            <p:cNvPr id="29724" name="AutoShape 29"/>
            <p:cNvCxnSpPr>
              <a:cxnSpLocks noChangeShapeType="1"/>
              <a:stCxn id="29713" idx="1"/>
              <a:endCxn id="29718" idx="3"/>
            </p:cNvCxnSpPr>
            <p:nvPr/>
          </p:nvCxnSpPr>
          <p:spPr bwMode="auto">
            <a:xfrm rot="10800000" flipV="1">
              <a:off x="2336" y="3686"/>
              <a:ext cx="430" cy="78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25" name="AutoShape 30"/>
            <p:cNvCxnSpPr>
              <a:cxnSpLocks noChangeShapeType="1"/>
              <a:stCxn id="29718" idx="1"/>
              <a:endCxn id="29711" idx="3"/>
            </p:cNvCxnSpPr>
            <p:nvPr/>
          </p:nvCxnSpPr>
          <p:spPr bwMode="auto">
            <a:xfrm rot="10800000">
              <a:off x="1209" y="3661"/>
              <a:ext cx="245" cy="103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26" name="AutoShape 31"/>
            <p:cNvCxnSpPr>
              <a:cxnSpLocks noChangeShapeType="1"/>
              <a:stCxn id="29714" idx="0"/>
              <a:endCxn id="29720" idx="2"/>
            </p:cNvCxnSpPr>
            <p:nvPr/>
          </p:nvCxnSpPr>
          <p:spPr bwMode="auto">
            <a:xfrm flipV="1">
              <a:off x="3277" y="2099"/>
              <a:ext cx="1" cy="106"/>
            </a:xfrm>
            <a:prstGeom prst="straightConnector1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27" name="AutoShape 32"/>
            <p:cNvCxnSpPr>
              <a:cxnSpLocks noChangeShapeType="1"/>
              <a:stCxn id="29717" idx="1"/>
              <a:endCxn id="29721" idx="3"/>
            </p:cNvCxnSpPr>
            <p:nvPr/>
          </p:nvCxnSpPr>
          <p:spPr bwMode="auto">
            <a:xfrm rot="10800000" flipV="1">
              <a:off x="2562" y="1517"/>
              <a:ext cx="204" cy="839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28" name="AutoShape 33"/>
            <p:cNvCxnSpPr>
              <a:cxnSpLocks noChangeShapeType="1"/>
              <a:stCxn id="29721" idx="1"/>
              <a:endCxn id="29710" idx="3"/>
            </p:cNvCxnSpPr>
            <p:nvPr/>
          </p:nvCxnSpPr>
          <p:spPr bwMode="auto">
            <a:xfrm rot="10800000" flipV="1">
              <a:off x="1209" y="2356"/>
              <a:ext cx="471" cy="1172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29" name="AutoShape 34"/>
            <p:cNvCxnSpPr>
              <a:cxnSpLocks noChangeShapeType="1"/>
              <a:stCxn id="29719" idx="0"/>
              <a:endCxn id="29715" idx="2"/>
            </p:cNvCxnSpPr>
            <p:nvPr/>
          </p:nvCxnSpPr>
          <p:spPr bwMode="auto">
            <a:xfrm rot="5400000" flipH="1" flipV="1">
              <a:off x="3261" y="2932"/>
              <a:ext cx="31" cy="1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30" name="AutoShape 35"/>
            <p:cNvCxnSpPr>
              <a:cxnSpLocks noChangeShapeType="1"/>
              <a:stCxn id="29719" idx="2"/>
              <a:endCxn id="29712" idx="0"/>
            </p:cNvCxnSpPr>
            <p:nvPr/>
          </p:nvCxnSpPr>
          <p:spPr bwMode="auto">
            <a:xfrm rot="16200000" flipH="1">
              <a:off x="3208" y="3317"/>
              <a:ext cx="136" cy="1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31" name="AutoShape 36"/>
            <p:cNvCxnSpPr>
              <a:cxnSpLocks noChangeShapeType="1"/>
              <a:stCxn id="29757" idx="2"/>
              <a:endCxn id="29710" idx="0"/>
            </p:cNvCxnSpPr>
            <p:nvPr/>
          </p:nvCxnSpPr>
          <p:spPr bwMode="auto">
            <a:xfrm rot="5400000">
              <a:off x="824" y="2745"/>
              <a:ext cx="219" cy="470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32" name="AutoShape 37"/>
            <p:cNvCxnSpPr>
              <a:cxnSpLocks noChangeShapeType="1"/>
              <a:stCxn id="29757" idx="0"/>
              <a:endCxn id="29709" idx="2"/>
            </p:cNvCxnSpPr>
            <p:nvPr/>
          </p:nvCxnSpPr>
          <p:spPr bwMode="auto">
            <a:xfrm rot="16200000" flipV="1">
              <a:off x="881" y="2280"/>
              <a:ext cx="105" cy="471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33" name="AutoShape 38"/>
            <p:cNvCxnSpPr>
              <a:cxnSpLocks noChangeShapeType="1"/>
              <a:stCxn id="29720" idx="0"/>
              <a:endCxn id="29717" idx="2"/>
            </p:cNvCxnSpPr>
            <p:nvPr/>
          </p:nvCxnSpPr>
          <p:spPr bwMode="auto">
            <a:xfrm flipH="1" flipV="1">
              <a:off x="3277" y="1737"/>
              <a:ext cx="1" cy="60"/>
            </a:xfrm>
            <a:prstGeom prst="straightConnector1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34" name="AutoShape 39"/>
            <p:cNvCxnSpPr>
              <a:cxnSpLocks noChangeShapeType="1"/>
              <a:stCxn id="29709" idx="3"/>
              <a:endCxn id="29721" idx="0"/>
            </p:cNvCxnSpPr>
            <p:nvPr/>
          </p:nvCxnSpPr>
          <p:spPr bwMode="auto">
            <a:xfrm>
              <a:off x="1208" y="2198"/>
              <a:ext cx="913" cy="7"/>
            </a:xfrm>
            <a:prstGeom prst="bentConnector2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35" name="AutoShape 40"/>
            <p:cNvCxnSpPr>
              <a:cxnSpLocks noChangeShapeType="1"/>
              <a:stCxn id="29709" idx="1"/>
              <a:endCxn id="29722" idx="1"/>
            </p:cNvCxnSpPr>
            <p:nvPr/>
          </p:nvCxnSpPr>
          <p:spPr bwMode="auto">
            <a:xfrm rot="10800000" flipH="1">
              <a:off x="188" y="1281"/>
              <a:ext cx="69" cy="917"/>
            </a:xfrm>
            <a:prstGeom prst="bentConnector3">
              <a:avLst>
                <a:gd name="adj1" fmla="val -208697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36" name="AutoShape 41"/>
            <p:cNvCxnSpPr>
              <a:cxnSpLocks noChangeShapeType="1"/>
              <a:stCxn id="29722" idx="3"/>
              <a:endCxn id="29708" idx="0"/>
            </p:cNvCxnSpPr>
            <p:nvPr/>
          </p:nvCxnSpPr>
          <p:spPr bwMode="auto">
            <a:xfrm flipH="1">
              <a:off x="699" y="1281"/>
              <a:ext cx="441" cy="425"/>
            </a:xfrm>
            <a:prstGeom prst="bentConnector4">
              <a:avLst>
                <a:gd name="adj1" fmla="val -32653"/>
                <a:gd name="adj2" fmla="val 67765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37" name="Text Box 42"/>
            <p:cNvSpPr txBox="1">
              <a:spLocks noChangeArrowheads="1"/>
            </p:cNvSpPr>
            <p:nvPr/>
          </p:nvSpPr>
          <p:spPr bwMode="auto">
            <a:xfrm>
              <a:off x="3107" y="3203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9738" name="Text Box 43"/>
            <p:cNvSpPr txBox="1">
              <a:spLocks noChangeArrowheads="1"/>
            </p:cNvSpPr>
            <p:nvPr/>
          </p:nvSpPr>
          <p:spPr bwMode="auto">
            <a:xfrm>
              <a:off x="3107" y="1616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9739" name="Text Box 44"/>
            <p:cNvSpPr txBox="1">
              <a:spLocks noChangeArrowheads="1"/>
            </p:cNvSpPr>
            <p:nvPr/>
          </p:nvSpPr>
          <p:spPr bwMode="auto">
            <a:xfrm>
              <a:off x="3107" y="2024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9740" name="Text Box 45"/>
            <p:cNvSpPr txBox="1">
              <a:spLocks noChangeArrowheads="1"/>
            </p:cNvSpPr>
            <p:nvPr/>
          </p:nvSpPr>
          <p:spPr bwMode="auto">
            <a:xfrm>
              <a:off x="657" y="2251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n</a:t>
              </a:r>
            </a:p>
          </p:txBody>
        </p:sp>
        <p:sp>
          <p:nvSpPr>
            <p:cNvPr id="29741" name="Text Box 46"/>
            <p:cNvSpPr txBox="1">
              <a:spLocks noChangeArrowheads="1"/>
            </p:cNvSpPr>
            <p:nvPr/>
          </p:nvSpPr>
          <p:spPr bwMode="auto">
            <a:xfrm>
              <a:off x="703" y="2927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9742" name="Text Box 47"/>
            <p:cNvSpPr txBox="1">
              <a:spLocks noChangeArrowheads="1"/>
            </p:cNvSpPr>
            <p:nvPr/>
          </p:nvSpPr>
          <p:spPr bwMode="auto">
            <a:xfrm>
              <a:off x="1202" y="2110"/>
              <a:ext cx="22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n</a:t>
              </a:r>
            </a:p>
          </p:txBody>
        </p:sp>
        <p:sp>
          <p:nvSpPr>
            <p:cNvPr id="29743" name="Text Box 48"/>
            <p:cNvSpPr txBox="1">
              <a:spLocks noChangeArrowheads="1"/>
            </p:cNvSpPr>
            <p:nvPr/>
          </p:nvSpPr>
          <p:spPr bwMode="auto">
            <a:xfrm>
              <a:off x="1202" y="3203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9744" name="Text Box 49"/>
            <p:cNvSpPr txBox="1">
              <a:spLocks noChangeArrowheads="1"/>
            </p:cNvSpPr>
            <p:nvPr/>
          </p:nvSpPr>
          <p:spPr bwMode="auto">
            <a:xfrm>
              <a:off x="2381" y="1207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9745" name="Text Box 50"/>
            <p:cNvSpPr txBox="1">
              <a:spLocks noChangeArrowheads="1"/>
            </p:cNvSpPr>
            <p:nvPr/>
          </p:nvSpPr>
          <p:spPr bwMode="auto">
            <a:xfrm>
              <a:off x="748" y="1521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2</a:t>
              </a:r>
            </a:p>
          </p:txBody>
        </p:sp>
        <p:sp>
          <p:nvSpPr>
            <p:cNvPr id="29746" name="Text Box 51"/>
            <p:cNvSpPr txBox="1">
              <a:spLocks noChangeArrowheads="1"/>
            </p:cNvSpPr>
            <p:nvPr/>
          </p:nvSpPr>
          <p:spPr bwMode="auto">
            <a:xfrm>
              <a:off x="3078" y="2745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n</a:t>
              </a:r>
            </a:p>
          </p:txBody>
        </p:sp>
        <p:sp>
          <p:nvSpPr>
            <p:cNvPr id="29747" name="Text Box 52"/>
            <p:cNvSpPr txBox="1">
              <a:spLocks noChangeArrowheads="1"/>
            </p:cNvSpPr>
            <p:nvPr/>
          </p:nvSpPr>
          <p:spPr bwMode="auto">
            <a:xfrm>
              <a:off x="2336" y="3381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9748" name="Text Box 53"/>
            <p:cNvSpPr txBox="1">
              <a:spLocks noChangeArrowheads="1"/>
            </p:cNvSpPr>
            <p:nvPr/>
          </p:nvSpPr>
          <p:spPr bwMode="auto">
            <a:xfrm>
              <a:off x="1202" y="3562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9749" name="Text Box 54"/>
            <p:cNvSpPr txBox="1">
              <a:spLocks noChangeArrowheads="1"/>
            </p:cNvSpPr>
            <p:nvPr/>
          </p:nvSpPr>
          <p:spPr bwMode="auto">
            <a:xfrm>
              <a:off x="1541" y="1117"/>
              <a:ext cx="1021" cy="25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authority</a:t>
              </a:r>
              <a:endParaRPr lang="nl-NL" sz="1800"/>
            </a:p>
          </p:txBody>
        </p:sp>
        <p:sp>
          <p:nvSpPr>
            <p:cNvPr id="29750" name="Text Box 55"/>
            <p:cNvSpPr txBox="1">
              <a:spLocks noChangeArrowheads="1"/>
            </p:cNvSpPr>
            <p:nvPr/>
          </p:nvSpPr>
          <p:spPr bwMode="auto">
            <a:xfrm>
              <a:off x="1541" y="1288"/>
              <a:ext cx="1021" cy="25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2667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lvl="1"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400"/>
                <a:t>expenses</a:t>
              </a:r>
            </a:p>
          </p:txBody>
        </p:sp>
        <p:sp>
          <p:nvSpPr>
            <p:cNvPr id="29751" name="AutoShape 56"/>
            <p:cNvSpPr>
              <a:spLocks noChangeArrowheads="1"/>
            </p:cNvSpPr>
            <p:nvPr/>
          </p:nvSpPr>
          <p:spPr bwMode="auto">
            <a:xfrm>
              <a:off x="1701" y="1661"/>
              <a:ext cx="882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pays</a:t>
              </a:r>
              <a:endParaRPr lang="nl-NL" sz="1400" dirty="0"/>
            </a:p>
          </p:txBody>
        </p:sp>
        <p:cxnSp>
          <p:nvCxnSpPr>
            <p:cNvPr id="29752" name="AutoShape 57"/>
            <p:cNvCxnSpPr>
              <a:cxnSpLocks noChangeShapeType="1"/>
              <a:stCxn id="29750" idx="2"/>
              <a:endCxn id="29751" idx="0"/>
            </p:cNvCxnSpPr>
            <p:nvPr/>
          </p:nvCxnSpPr>
          <p:spPr bwMode="auto">
            <a:xfrm rot="16200000" flipH="1">
              <a:off x="2040" y="1559"/>
              <a:ext cx="114" cy="91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53" name="AutoShape 58"/>
            <p:cNvCxnSpPr>
              <a:cxnSpLocks noChangeShapeType="1"/>
              <a:stCxn id="29751" idx="1"/>
              <a:endCxn id="29708" idx="3"/>
            </p:cNvCxnSpPr>
            <p:nvPr/>
          </p:nvCxnSpPr>
          <p:spPr bwMode="auto">
            <a:xfrm rot="10800000" flipV="1">
              <a:off x="1209" y="1812"/>
              <a:ext cx="492" cy="197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54" name="Text Box 59"/>
            <p:cNvSpPr txBox="1">
              <a:spLocks noChangeArrowheads="1"/>
            </p:cNvSpPr>
            <p:nvPr/>
          </p:nvSpPr>
          <p:spPr bwMode="auto">
            <a:xfrm>
              <a:off x="1202" y="1888"/>
              <a:ext cx="22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n</a:t>
              </a:r>
            </a:p>
          </p:txBody>
        </p:sp>
        <p:sp>
          <p:nvSpPr>
            <p:cNvPr id="29755" name="Text Box 60"/>
            <p:cNvSpPr txBox="1">
              <a:spLocks noChangeArrowheads="1"/>
            </p:cNvSpPr>
            <p:nvPr/>
          </p:nvSpPr>
          <p:spPr bwMode="auto">
            <a:xfrm>
              <a:off x="1899" y="1434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9756" name="Text Box 61"/>
            <p:cNvSpPr txBox="1">
              <a:spLocks noChangeArrowheads="1"/>
            </p:cNvSpPr>
            <p:nvPr/>
          </p:nvSpPr>
          <p:spPr bwMode="auto">
            <a:xfrm>
              <a:off x="2624" y="1253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  <p:sp>
          <p:nvSpPr>
            <p:cNvPr id="29757" name="AutoShape 16"/>
            <p:cNvSpPr>
              <a:spLocks noChangeArrowheads="1"/>
            </p:cNvSpPr>
            <p:nvPr/>
          </p:nvSpPr>
          <p:spPr bwMode="auto">
            <a:xfrm>
              <a:off x="727" y="2568"/>
              <a:ext cx="883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illuminate</a:t>
              </a:r>
              <a:endParaRPr lang="nl-NL" sz="1400" dirty="0"/>
            </a:p>
          </p:txBody>
        </p:sp>
        <p:sp>
          <p:nvSpPr>
            <p:cNvPr id="29758" name="AutoShape 62"/>
            <p:cNvSpPr>
              <a:spLocks noChangeArrowheads="1"/>
            </p:cNvSpPr>
            <p:nvPr/>
          </p:nvSpPr>
          <p:spPr bwMode="auto">
            <a:xfrm>
              <a:off x="-23" y="2568"/>
              <a:ext cx="883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l-NL" sz="1400" dirty="0" err="1"/>
                <a:t>located</a:t>
              </a:r>
              <a:r>
                <a:rPr lang="nl-NL" sz="1400" dirty="0"/>
                <a:t> on</a:t>
              </a:r>
            </a:p>
          </p:txBody>
        </p:sp>
        <p:cxnSp>
          <p:nvCxnSpPr>
            <p:cNvPr id="29759" name="AutoShape 63"/>
            <p:cNvCxnSpPr>
              <a:cxnSpLocks noChangeShapeType="1"/>
              <a:stCxn id="29758" idx="0"/>
              <a:endCxn id="29709" idx="2"/>
            </p:cNvCxnSpPr>
            <p:nvPr/>
          </p:nvCxnSpPr>
          <p:spPr bwMode="auto">
            <a:xfrm rot="5400000" flipH="1" flipV="1">
              <a:off x="506" y="2376"/>
              <a:ext cx="105" cy="279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60" name="Freeform 68"/>
            <p:cNvSpPr>
              <a:spLocks/>
            </p:cNvSpPr>
            <p:nvPr/>
          </p:nvSpPr>
          <p:spPr bwMode="auto">
            <a:xfrm>
              <a:off x="431" y="2840"/>
              <a:ext cx="44" cy="270"/>
            </a:xfrm>
            <a:custGeom>
              <a:avLst/>
              <a:gdLst>
                <a:gd name="T0" fmla="*/ 0 w 1"/>
                <a:gd name="T1" fmla="*/ 0 h 181"/>
                <a:gd name="T2" fmla="*/ 0 w 1"/>
                <a:gd name="T3" fmla="*/ 1338 h 181"/>
                <a:gd name="T4" fmla="*/ 0 60000 65536"/>
                <a:gd name="T5" fmla="*/ 0 60000 65536"/>
                <a:gd name="T6" fmla="*/ 0 w 1"/>
                <a:gd name="T7" fmla="*/ 0 h 181"/>
                <a:gd name="T8" fmla="*/ 1 w 1"/>
                <a:gd name="T9" fmla="*/ 181 h 18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81">
                  <a:moveTo>
                    <a:pt x="0" y="0"/>
                  </a:moveTo>
                  <a:cubicBezTo>
                    <a:pt x="0" y="75"/>
                    <a:pt x="0" y="151"/>
                    <a:pt x="0" y="181"/>
                  </a:cubicBezTo>
                </a:path>
              </a:pathLst>
            </a:custGeom>
            <a:noFill/>
            <a:ln w="508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61" name="Text Box 69"/>
            <p:cNvSpPr txBox="1">
              <a:spLocks noChangeArrowheads="1"/>
            </p:cNvSpPr>
            <p:nvPr/>
          </p:nvSpPr>
          <p:spPr bwMode="auto">
            <a:xfrm>
              <a:off x="249" y="2927"/>
              <a:ext cx="16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nl-NL" sz="180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235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Text Box 9"/>
          <p:cNvSpPr txBox="1">
            <a:spLocks noChangeArrowheads="1"/>
          </p:cNvSpPr>
          <p:nvPr/>
        </p:nvSpPr>
        <p:spPr bwMode="auto">
          <a:xfrm>
            <a:off x="539750" y="2139554"/>
            <a:ext cx="3816350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endParaRPr lang="nl-NL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2822576" y="2570560"/>
            <a:ext cx="2644775" cy="1965722"/>
            <a:chOff x="3663" y="1480"/>
            <a:chExt cx="1666" cy="165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733" name="Oval 12"/>
            <p:cNvSpPr>
              <a:spLocks noChangeArrowheads="1"/>
            </p:cNvSpPr>
            <p:nvPr/>
          </p:nvSpPr>
          <p:spPr bwMode="auto">
            <a:xfrm>
              <a:off x="4063" y="1480"/>
              <a:ext cx="1240" cy="322"/>
            </a:xfrm>
            <a:prstGeom prst="ellipse">
              <a:avLst/>
            </a:prstGeom>
            <a:solidFill>
              <a:srgbClr val="FFCC99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734" name="Text Box 16"/>
            <p:cNvSpPr txBox="1">
              <a:spLocks noChangeArrowheads="1"/>
            </p:cNvSpPr>
            <p:nvPr/>
          </p:nvSpPr>
          <p:spPr bwMode="auto">
            <a:xfrm>
              <a:off x="3663" y="1532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define</a:t>
              </a:r>
            </a:p>
          </p:txBody>
        </p:sp>
        <p:sp>
          <p:nvSpPr>
            <p:cNvPr id="30735" name="Oval 13"/>
            <p:cNvSpPr>
              <a:spLocks noChangeArrowheads="1"/>
            </p:cNvSpPr>
            <p:nvPr/>
          </p:nvSpPr>
          <p:spPr bwMode="auto">
            <a:xfrm>
              <a:off x="4059" y="1812"/>
              <a:ext cx="1240" cy="321"/>
            </a:xfrm>
            <a:prstGeom prst="ellipse">
              <a:avLst/>
            </a:prstGeom>
            <a:solidFill>
              <a:srgbClr val="FFCC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736" name="Text Box 17"/>
            <p:cNvSpPr txBox="1">
              <a:spLocks noChangeArrowheads="1"/>
            </p:cNvSpPr>
            <p:nvPr/>
          </p:nvSpPr>
          <p:spPr bwMode="auto">
            <a:xfrm>
              <a:off x="3666" y="1874"/>
              <a:ext cx="620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conceptualize</a:t>
              </a:r>
            </a:p>
          </p:txBody>
        </p:sp>
        <p:sp>
          <p:nvSpPr>
            <p:cNvPr id="30737" name="Oval 15"/>
            <p:cNvSpPr>
              <a:spLocks noChangeArrowheads="1"/>
            </p:cNvSpPr>
            <p:nvPr/>
          </p:nvSpPr>
          <p:spPr bwMode="auto">
            <a:xfrm>
              <a:off x="4059" y="2810"/>
              <a:ext cx="1240" cy="321"/>
            </a:xfrm>
            <a:prstGeom prst="ellipse">
              <a:avLst/>
            </a:prstGeom>
            <a:solidFill>
              <a:srgbClr val="9933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738" name="Text Box 19"/>
            <p:cNvSpPr txBox="1">
              <a:spLocks noChangeArrowheads="1"/>
            </p:cNvSpPr>
            <p:nvPr/>
          </p:nvSpPr>
          <p:spPr bwMode="auto">
            <a:xfrm>
              <a:off x="3666" y="2940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conclude</a:t>
              </a:r>
            </a:p>
          </p:txBody>
        </p:sp>
        <p:sp>
          <p:nvSpPr>
            <p:cNvPr id="30739" name="Text Box 18"/>
            <p:cNvSpPr txBox="1">
              <a:spLocks noChangeArrowheads="1"/>
            </p:cNvSpPr>
            <p:nvPr/>
          </p:nvSpPr>
          <p:spPr bwMode="auto">
            <a:xfrm>
              <a:off x="3666" y="2582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execute</a:t>
              </a:r>
            </a:p>
          </p:txBody>
        </p:sp>
        <p:sp>
          <p:nvSpPr>
            <p:cNvPr id="30740" name="Oval 28"/>
            <p:cNvSpPr>
              <a:spLocks noChangeArrowheads="1"/>
            </p:cNvSpPr>
            <p:nvPr/>
          </p:nvSpPr>
          <p:spPr bwMode="auto">
            <a:xfrm>
              <a:off x="4059" y="2477"/>
              <a:ext cx="1240" cy="321"/>
            </a:xfrm>
            <a:prstGeom prst="ellipse">
              <a:avLst/>
            </a:prstGeom>
            <a:solidFill>
              <a:srgbClr val="FF66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741" name="Oval 14"/>
            <p:cNvSpPr>
              <a:spLocks noChangeArrowheads="1"/>
            </p:cNvSpPr>
            <p:nvPr/>
          </p:nvSpPr>
          <p:spPr bwMode="auto">
            <a:xfrm>
              <a:off x="4059" y="2145"/>
              <a:ext cx="1240" cy="321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742" name="Text Box 29"/>
            <p:cNvSpPr txBox="1">
              <a:spLocks noChangeArrowheads="1"/>
            </p:cNvSpPr>
            <p:nvPr/>
          </p:nvSpPr>
          <p:spPr bwMode="auto">
            <a:xfrm>
              <a:off x="3666" y="2238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formalize</a:t>
              </a:r>
            </a:p>
          </p:txBody>
        </p:sp>
        <p:sp>
          <p:nvSpPr>
            <p:cNvPr id="59435" name="Text Box 43"/>
            <p:cNvSpPr txBox="1">
              <a:spLocks noChangeArrowheads="1"/>
            </p:cNvSpPr>
            <p:nvPr/>
          </p:nvSpPr>
          <p:spPr bwMode="auto">
            <a:xfrm>
              <a:off x="4459" y="1547"/>
              <a:ext cx="474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10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formulate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  <a:p>
              <a:pPr marL="180975" indent="-180975" algn="l">
                <a:lnSpc>
                  <a:spcPts val="10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purpose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59436" name="Text Box 44"/>
            <p:cNvSpPr txBox="1">
              <a:spLocks noChangeArrowheads="1"/>
            </p:cNvSpPr>
            <p:nvPr/>
          </p:nvSpPr>
          <p:spPr bwMode="auto">
            <a:xfrm>
              <a:off x="4195" y="1842"/>
              <a:ext cx="47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identify</a:t>
              </a:r>
            </a:p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entities</a:t>
              </a:r>
            </a:p>
          </p:txBody>
        </p:sp>
        <p:sp>
          <p:nvSpPr>
            <p:cNvPr id="59437" name="Text Box 45"/>
            <p:cNvSpPr txBox="1">
              <a:spLocks noChangeArrowheads="1"/>
            </p:cNvSpPr>
            <p:nvPr/>
          </p:nvSpPr>
          <p:spPr bwMode="auto">
            <a:xfrm>
              <a:off x="4855" y="1836"/>
              <a:ext cx="47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choose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relations</a:t>
              </a:r>
            </a:p>
          </p:txBody>
        </p:sp>
        <p:sp>
          <p:nvSpPr>
            <p:cNvPr id="59438" name="Text Box 46"/>
            <p:cNvSpPr txBox="1">
              <a:spLocks noChangeArrowheads="1"/>
            </p:cNvSpPr>
            <p:nvPr/>
          </p:nvSpPr>
          <p:spPr bwMode="auto">
            <a:xfrm>
              <a:off x="4195" y="2227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obtain</a:t>
              </a: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values</a:t>
              </a:r>
            </a:p>
          </p:txBody>
        </p:sp>
        <p:sp>
          <p:nvSpPr>
            <p:cNvPr id="59439" name="Text Box 47"/>
            <p:cNvSpPr txBox="1">
              <a:spLocks noChangeArrowheads="1"/>
            </p:cNvSpPr>
            <p:nvPr/>
          </p:nvSpPr>
          <p:spPr bwMode="auto">
            <a:xfrm>
              <a:off x="4855" y="2197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formalize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relations</a:t>
              </a:r>
            </a:p>
          </p:txBody>
        </p:sp>
        <p:sp>
          <p:nvSpPr>
            <p:cNvPr id="59440" name="Text Box 48"/>
            <p:cNvSpPr txBox="1">
              <a:spLocks noChangeArrowheads="1"/>
            </p:cNvSpPr>
            <p:nvPr/>
          </p:nvSpPr>
          <p:spPr bwMode="auto">
            <a:xfrm>
              <a:off x="4195" y="2554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operate</a:t>
              </a: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model</a:t>
              </a:r>
            </a:p>
          </p:txBody>
        </p:sp>
        <p:sp>
          <p:nvSpPr>
            <p:cNvPr id="59441" name="Text Box 49"/>
            <p:cNvSpPr txBox="1">
              <a:spLocks noChangeArrowheads="1"/>
            </p:cNvSpPr>
            <p:nvPr/>
          </p:nvSpPr>
          <p:spPr bwMode="auto">
            <a:xfrm>
              <a:off x="4855" y="2519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obtain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result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59442" name="Text Box 50"/>
            <p:cNvSpPr txBox="1">
              <a:spLocks noChangeArrowheads="1"/>
            </p:cNvSpPr>
            <p:nvPr/>
          </p:nvSpPr>
          <p:spPr bwMode="auto">
            <a:xfrm>
              <a:off x="4195" y="2882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present</a:t>
              </a: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result</a:t>
              </a:r>
            </a:p>
          </p:txBody>
        </p:sp>
        <p:sp>
          <p:nvSpPr>
            <p:cNvPr id="59443" name="Text Box 51"/>
            <p:cNvSpPr txBox="1">
              <a:spLocks noChangeArrowheads="1"/>
            </p:cNvSpPr>
            <p:nvPr/>
          </p:nvSpPr>
          <p:spPr bwMode="auto">
            <a:xfrm>
              <a:off x="4855" y="2882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interpret</a:t>
              </a: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result</a:t>
              </a:r>
            </a:p>
          </p:txBody>
        </p:sp>
      </p:grpSp>
      <p:sp>
        <p:nvSpPr>
          <p:cNvPr id="216101" name="Oval 37"/>
          <p:cNvSpPr>
            <a:spLocks noChangeArrowheads="1"/>
          </p:cNvSpPr>
          <p:nvPr/>
        </p:nvSpPr>
        <p:spPr bwMode="auto">
          <a:xfrm>
            <a:off x="2641600" y="3371850"/>
            <a:ext cx="2160588" cy="377429"/>
          </a:xfrm>
          <a:prstGeom prst="ellips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2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  <a:effectLst/>
        </p:grpSpPr>
        <p:pic>
          <p:nvPicPr>
            <p:cNvPr id="33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34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 Box 139"/>
          <p:cNvSpPr txBox="1">
            <a:spLocks noChangeArrowheads="1"/>
          </p:cNvSpPr>
          <p:nvPr/>
        </p:nvSpPr>
        <p:spPr bwMode="auto">
          <a:xfrm>
            <a:off x="1723428" y="1698362"/>
            <a:ext cx="68810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Formalization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sets? 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8828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10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Text Box 10"/>
          <p:cNvSpPr txBox="1">
            <a:spLocks noChangeArrowheads="1"/>
          </p:cNvSpPr>
          <p:nvPr/>
        </p:nvSpPr>
        <p:spPr bwMode="auto">
          <a:xfrm>
            <a:off x="365125" y="1885950"/>
            <a:ext cx="1532471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2667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height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width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reflectivity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seat height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speed</a:t>
            </a:r>
          </a:p>
        </p:txBody>
      </p:sp>
      <p:sp>
        <p:nvSpPr>
          <p:cNvPr id="31751" name="Text Box 11"/>
          <p:cNvSpPr txBox="1">
            <a:spLocks noChangeArrowheads="1"/>
          </p:cNvSpPr>
          <p:nvPr/>
        </p:nvSpPr>
        <p:spPr bwMode="auto">
          <a:xfrm>
            <a:off x="3276601" y="1828800"/>
            <a:ext cx="211275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driver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 capabilities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traffic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density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authority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expenses</a:t>
            </a:r>
          </a:p>
        </p:txBody>
      </p:sp>
      <p:grpSp>
        <p:nvGrpSpPr>
          <p:cNvPr id="13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  <a:effectLst/>
        </p:grpSpPr>
        <p:pic>
          <p:nvPicPr>
            <p:cNvPr id="14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5202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Text Box 10"/>
          <p:cNvSpPr txBox="1">
            <a:spLocks noChangeArrowheads="1"/>
          </p:cNvSpPr>
          <p:nvPr/>
        </p:nvSpPr>
        <p:spPr bwMode="auto">
          <a:xfrm>
            <a:off x="365125" y="1885950"/>
            <a:ext cx="1532471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2667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height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width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reflectivity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seat height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speed</a:t>
            </a:r>
          </a:p>
        </p:txBody>
      </p:sp>
      <p:sp>
        <p:nvSpPr>
          <p:cNvPr id="31751" name="Text Box 11"/>
          <p:cNvSpPr txBox="1">
            <a:spLocks noChangeArrowheads="1"/>
          </p:cNvSpPr>
          <p:nvPr/>
        </p:nvSpPr>
        <p:spPr bwMode="auto">
          <a:xfrm>
            <a:off x="3276601" y="1828800"/>
            <a:ext cx="211275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driver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 capabilities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traffic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density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authority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expenses</a:t>
            </a:r>
          </a:p>
        </p:txBody>
      </p:sp>
      <p:sp>
        <p:nvSpPr>
          <p:cNvPr id="228366" name="Text Box 14"/>
          <p:cNvSpPr txBox="1">
            <a:spLocks noChangeArrowheads="1"/>
          </p:cNvSpPr>
          <p:nvPr/>
        </p:nvSpPr>
        <p:spPr bwMode="auto">
          <a:xfrm>
            <a:off x="5580064" y="1485900"/>
            <a:ext cx="3563937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 </a:t>
            </a:r>
            <a:r>
              <a:rPr lang="nl-NL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decisions</a:t>
            </a:r>
            <a:r>
              <a:rPr lang="nl-NL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grpSp>
        <p:nvGrpSpPr>
          <p:cNvPr id="13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  <a:effectLst/>
        </p:grpSpPr>
        <p:pic>
          <p:nvPicPr>
            <p:cNvPr id="14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403351" y="2211710"/>
            <a:ext cx="15843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:{</a:t>
            </a: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5.0 … 25.0} m</a:t>
            </a:r>
          </a:p>
        </p:txBody>
      </p:sp>
    </p:spTree>
    <p:extLst>
      <p:ext uri="{BB962C8B-B14F-4D97-AF65-F5344CB8AC3E}">
        <p14:creationId xmlns:p14="http://schemas.microsoft.com/office/powerpoint/2010/main" val="1754620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6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6" name="Text Box 21"/>
          <p:cNvSpPr txBox="1">
            <a:spLocks noChangeArrowheads="1"/>
          </p:cNvSpPr>
          <p:nvPr/>
        </p:nvSpPr>
        <p:spPr bwMode="auto">
          <a:xfrm>
            <a:off x="5580064" y="1487091"/>
            <a:ext cx="3563937" cy="739378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Alternatives</a:t>
            </a:r>
            <a:r>
              <a:rPr lang="nl-NL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nl-NL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what-if</a:t>
            </a:r>
            <a:r>
              <a:rPr lang="nl-NL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analysis </a:t>
            </a:r>
          </a:p>
        </p:txBody>
      </p:sp>
      <p:sp>
        <p:nvSpPr>
          <p:cNvPr id="32780" name="Text Box 10"/>
          <p:cNvSpPr txBox="1">
            <a:spLocks noChangeArrowheads="1"/>
          </p:cNvSpPr>
          <p:nvPr/>
        </p:nvSpPr>
        <p:spPr bwMode="auto">
          <a:xfrm>
            <a:off x="365125" y="1885950"/>
            <a:ext cx="1532471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2667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/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height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</a:p>
          <a:p>
            <a:pPr algn="l" eaLnBrk="1" hangingPunct="1"/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width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reflectivity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eaLnBrk="1" hangingPunct="1"/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seat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height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speed</a:t>
            </a:r>
          </a:p>
        </p:txBody>
      </p:sp>
      <p:sp>
        <p:nvSpPr>
          <p:cNvPr id="32781" name="Text Box 11"/>
          <p:cNvSpPr txBox="1">
            <a:spLocks noChangeArrowheads="1"/>
          </p:cNvSpPr>
          <p:nvPr/>
        </p:nvSpPr>
        <p:spPr bwMode="auto">
          <a:xfrm>
            <a:off x="3276601" y="1828800"/>
            <a:ext cx="211275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driver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 capabilities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traffic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density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authority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expenses</a:t>
            </a:r>
          </a:p>
        </p:txBody>
      </p:sp>
      <p:grpSp>
        <p:nvGrpSpPr>
          <p:cNvPr id="14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  <a:effectLst/>
        </p:grpSpPr>
        <p:pic>
          <p:nvPicPr>
            <p:cNvPr id="15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6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1331914" y="2541553"/>
            <a:ext cx="158432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{100, 2000} W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1403351" y="2211710"/>
            <a:ext cx="15843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:{</a:t>
            </a: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5.0 … 25.0} m</a:t>
            </a:r>
          </a:p>
        </p:txBody>
      </p:sp>
    </p:spTree>
    <p:extLst>
      <p:ext uri="{BB962C8B-B14F-4D97-AF65-F5344CB8AC3E}">
        <p14:creationId xmlns:p14="http://schemas.microsoft.com/office/powerpoint/2010/main" val="222458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Text Box 21"/>
          <p:cNvSpPr txBox="1">
            <a:spLocks noChangeArrowheads="1"/>
          </p:cNvSpPr>
          <p:nvPr/>
        </p:nvSpPr>
        <p:spPr bwMode="auto">
          <a:xfrm>
            <a:off x="5575301" y="1487091"/>
            <a:ext cx="2767013" cy="738664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Constants </a:t>
            </a:r>
            <a:r>
              <a:rPr lang="nl-NL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nl-NL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determined</a:t>
            </a:r>
            <a:endParaRPr lang="nl-NL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803" name="Text Box 10"/>
          <p:cNvSpPr txBox="1">
            <a:spLocks noChangeArrowheads="1"/>
          </p:cNvSpPr>
          <p:nvPr/>
        </p:nvSpPr>
        <p:spPr bwMode="auto">
          <a:xfrm>
            <a:off x="365125" y="1885950"/>
            <a:ext cx="1532471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2667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height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width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reflectivity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seat height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speed</a:t>
            </a:r>
          </a:p>
        </p:txBody>
      </p:sp>
      <p:sp>
        <p:nvSpPr>
          <p:cNvPr id="33804" name="Text Box 11"/>
          <p:cNvSpPr txBox="1">
            <a:spLocks noChangeArrowheads="1"/>
          </p:cNvSpPr>
          <p:nvPr/>
        </p:nvSpPr>
        <p:spPr bwMode="auto">
          <a:xfrm>
            <a:off x="3276601" y="1828800"/>
            <a:ext cx="211275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driver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 capabilities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traffic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density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authority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expenses</a:t>
            </a:r>
          </a:p>
        </p:txBody>
      </p:sp>
      <p:grpSp>
        <p:nvGrpSpPr>
          <p:cNvPr id="15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  <a:effectLst/>
        </p:grpSpPr>
        <p:pic>
          <p:nvPicPr>
            <p:cNvPr id="16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7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1258889" y="3189625"/>
            <a:ext cx="158432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{14.40} m 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1331914" y="2541553"/>
            <a:ext cx="158432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{100, 2000} W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1403351" y="2211710"/>
            <a:ext cx="15843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:{</a:t>
            </a: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5.0 … 25.0} m</a:t>
            </a:r>
          </a:p>
        </p:txBody>
      </p:sp>
    </p:spTree>
    <p:extLst>
      <p:ext uri="{BB962C8B-B14F-4D97-AF65-F5344CB8AC3E}">
        <p14:creationId xmlns:p14="http://schemas.microsoft.com/office/powerpoint/2010/main" val="132903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3" name="Text Box 21"/>
          <p:cNvSpPr txBox="1">
            <a:spLocks noChangeArrowheads="1"/>
          </p:cNvSpPr>
          <p:nvPr/>
        </p:nvSpPr>
        <p:spPr bwMode="auto">
          <a:xfrm>
            <a:off x="5575300" y="1487091"/>
            <a:ext cx="2794000" cy="739378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</a:t>
            </a:r>
            <a:r>
              <a:rPr lang="nl-NL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</a:t>
            </a:r>
            <a:r>
              <a:rPr lang="nl-NL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model or experiment</a:t>
            </a:r>
          </a:p>
        </p:txBody>
      </p:sp>
      <p:sp>
        <p:nvSpPr>
          <p:cNvPr id="34827" name="Text Box 10"/>
          <p:cNvSpPr txBox="1">
            <a:spLocks noChangeArrowheads="1"/>
          </p:cNvSpPr>
          <p:nvPr/>
        </p:nvSpPr>
        <p:spPr bwMode="auto">
          <a:xfrm>
            <a:off x="365125" y="1885950"/>
            <a:ext cx="1532471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2667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height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width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reflectivity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seat height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speed</a:t>
            </a:r>
          </a:p>
        </p:txBody>
      </p:sp>
      <p:sp>
        <p:nvSpPr>
          <p:cNvPr id="34828" name="Text Box 11"/>
          <p:cNvSpPr txBox="1">
            <a:spLocks noChangeArrowheads="1"/>
          </p:cNvSpPr>
          <p:nvPr/>
        </p:nvSpPr>
        <p:spPr bwMode="auto">
          <a:xfrm>
            <a:off x="3276601" y="1828800"/>
            <a:ext cx="211275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driver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 capabilities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traffic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density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authority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expenses</a:t>
            </a:r>
          </a:p>
        </p:txBody>
      </p:sp>
      <p:grpSp>
        <p:nvGrpSpPr>
          <p:cNvPr id="16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  <a:effectLst/>
        </p:grpSpPr>
        <p:pic>
          <p:nvPicPr>
            <p:cNvPr id="17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8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1763714" y="3477657"/>
            <a:ext cx="194468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rho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1258889" y="3189625"/>
            <a:ext cx="158432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{14.40} m 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1331914" y="2541553"/>
            <a:ext cx="158432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{100, 2000} W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1403351" y="2211710"/>
            <a:ext cx="15843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:{</a:t>
            </a: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5.0 … 25.0} m</a:t>
            </a:r>
          </a:p>
        </p:txBody>
      </p:sp>
    </p:spTree>
    <p:extLst>
      <p:ext uri="{BB962C8B-B14F-4D97-AF65-F5344CB8AC3E}">
        <p14:creationId xmlns:p14="http://schemas.microsoft.com/office/powerpoint/2010/main" val="195438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Text Box 21"/>
          <p:cNvSpPr txBox="1">
            <a:spLocks noChangeArrowheads="1"/>
          </p:cNvSpPr>
          <p:nvPr/>
        </p:nvSpPr>
        <p:spPr bwMode="auto">
          <a:xfrm>
            <a:off x="5575300" y="1487091"/>
            <a:ext cx="2590800" cy="739378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Range </a:t>
            </a:r>
            <a:r>
              <a:rPr lang="nl-NL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nl-NL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validity</a:t>
            </a:r>
            <a:r>
              <a:rPr lang="nl-NL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model</a:t>
            </a:r>
          </a:p>
        </p:txBody>
      </p:sp>
      <p:sp>
        <p:nvSpPr>
          <p:cNvPr id="35851" name="Text Box 10"/>
          <p:cNvSpPr txBox="1">
            <a:spLocks noChangeArrowheads="1"/>
          </p:cNvSpPr>
          <p:nvPr/>
        </p:nvSpPr>
        <p:spPr bwMode="auto">
          <a:xfrm>
            <a:off x="365125" y="1885950"/>
            <a:ext cx="1532471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2667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height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width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reflectivity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seat height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speed</a:t>
            </a:r>
          </a:p>
        </p:txBody>
      </p:sp>
      <p:sp>
        <p:nvSpPr>
          <p:cNvPr id="35852" name="Text Box 11"/>
          <p:cNvSpPr txBox="1">
            <a:spLocks noChangeArrowheads="1"/>
          </p:cNvSpPr>
          <p:nvPr/>
        </p:nvSpPr>
        <p:spPr bwMode="auto">
          <a:xfrm>
            <a:off x="3276601" y="1828800"/>
            <a:ext cx="211275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driver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 capabilities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traffic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density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authority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expenses</a:t>
            </a:r>
          </a:p>
        </p:txBody>
      </p:sp>
      <p:grpSp>
        <p:nvGrpSpPr>
          <p:cNvPr id="17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  <a:effectLst/>
        </p:grpSpPr>
        <p:pic>
          <p:nvPicPr>
            <p:cNvPr id="18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9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1907233" y="4083918"/>
            <a:ext cx="194468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{1…3} m  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1763714" y="3477657"/>
            <a:ext cx="194468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rho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1258889" y="3189625"/>
            <a:ext cx="158432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{14.40} m 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1331914" y="2541553"/>
            <a:ext cx="158432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{100, 2000} W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1403351" y="2211710"/>
            <a:ext cx="15843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:{</a:t>
            </a: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5.0 … 25.0} m</a:t>
            </a:r>
          </a:p>
        </p:txBody>
      </p:sp>
    </p:spTree>
    <p:extLst>
      <p:ext uri="{BB962C8B-B14F-4D97-AF65-F5344CB8AC3E}">
        <p14:creationId xmlns:p14="http://schemas.microsoft.com/office/powerpoint/2010/main" val="412090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2" name="Text Box 21"/>
          <p:cNvSpPr txBox="1">
            <a:spLocks noChangeArrowheads="1"/>
          </p:cNvSpPr>
          <p:nvPr/>
        </p:nvSpPr>
        <p:spPr bwMode="auto">
          <a:xfrm>
            <a:off x="5575300" y="1485901"/>
            <a:ext cx="2514600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Range of </a:t>
            </a:r>
            <a:r>
              <a:rPr lang="nl-NL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applicability</a:t>
            </a:r>
            <a:r>
              <a:rPr lang="nl-NL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model</a:t>
            </a:r>
          </a:p>
        </p:txBody>
      </p:sp>
      <p:sp>
        <p:nvSpPr>
          <p:cNvPr id="36876" name="Text Box 10"/>
          <p:cNvSpPr txBox="1">
            <a:spLocks noChangeArrowheads="1"/>
          </p:cNvSpPr>
          <p:nvPr/>
        </p:nvSpPr>
        <p:spPr bwMode="auto">
          <a:xfrm>
            <a:off x="365125" y="1885950"/>
            <a:ext cx="1532471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2667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height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width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reflectivity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seat height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speed</a:t>
            </a:r>
          </a:p>
        </p:txBody>
      </p:sp>
      <p:sp>
        <p:nvSpPr>
          <p:cNvPr id="36877" name="Text Box 11"/>
          <p:cNvSpPr txBox="1">
            <a:spLocks noChangeArrowheads="1"/>
          </p:cNvSpPr>
          <p:nvPr/>
        </p:nvSpPr>
        <p:spPr bwMode="auto">
          <a:xfrm>
            <a:off x="3276601" y="1828800"/>
            <a:ext cx="211275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driver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 capabilities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traffic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density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authority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expenses</a:t>
            </a:r>
          </a:p>
        </p:txBody>
      </p:sp>
      <p:grpSp>
        <p:nvGrpSpPr>
          <p:cNvPr id="18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  <a:effectLst/>
        </p:grpSpPr>
        <p:pic>
          <p:nvPicPr>
            <p:cNvPr id="19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0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1476375" y="4371950"/>
            <a:ext cx="194468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{20 …180} km/h 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1907233" y="4083918"/>
            <a:ext cx="194468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{1…3} m  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1763714" y="3477657"/>
            <a:ext cx="194468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rho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1258889" y="3189625"/>
            <a:ext cx="158432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{14.40} m 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1331914" y="2541553"/>
            <a:ext cx="158432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{100, 2000} W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1403351" y="2211710"/>
            <a:ext cx="15843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:{</a:t>
            </a: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5.0 … 25.0} m</a:t>
            </a:r>
          </a:p>
        </p:txBody>
      </p:sp>
    </p:spTree>
    <p:extLst>
      <p:ext uri="{BB962C8B-B14F-4D97-AF65-F5344CB8AC3E}">
        <p14:creationId xmlns:p14="http://schemas.microsoft.com/office/powerpoint/2010/main" val="49527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6" name="Text Box 23"/>
          <p:cNvSpPr txBox="1">
            <a:spLocks noChangeArrowheads="1"/>
          </p:cNvSpPr>
          <p:nvPr/>
        </p:nvSpPr>
        <p:spPr bwMode="auto">
          <a:xfrm>
            <a:off x="5575300" y="1485900"/>
            <a:ext cx="2794000" cy="739379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 in </a:t>
            </a:r>
            <a:r>
              <a:rPr lang="nl-NL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</a:t>
            </a:r>
            <a:r>
              <a:rPr lang="nl-NL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own</a:t>
            </a:r>
            <a:r>
              <a:rPr lang="nl-NL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right</a:t>
            </a:r>
            <a:endParaRPr lang="nl-NL" sz="2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901" name="Text Box 10"/>
          <p:cNvSpPr txBox="1">
            <a:spLocks noChangeArrowheads="1"/>
          </p:cNvSpPr>
          <p:nvPr/>
        </p:nvSpPr>
        <p:spPr bwMode="auto">
          <a:xfrm>
            <a:off x="365125" y="1885950"/>
            <a:ext cx="1532471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2667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height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width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reflectivity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seat height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speed</a:t>
            </a:r>
          </a:p>
        </p:txBody>
      </p:sp>
      <p:sp>
        <p:nvSpPr>
          <p:cNvPr id="37902" name="Text Box 11"/>
          <p:cNvSpPr txBox="1">
            <a:spLocks noChangeArrowheads="1"/>
          </p:cNvSpPr>
          <p:nvPr/>
        </p:nvSpPr>
        <p:spPr bwMode="auto">
          <a:xfrm>
            <a:off x="3276601" y="1828800"/>
            <a:ext cx="211275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driver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 capabilities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traffic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density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authority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expenses</a:t>
            </a:r>
          </a:p>
        </p:txBody>
      </p:sp>
      <p:grpSp>
        <p:nvGrpSpPr>
          <p:cNvPr id="19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  <a:effectLst/>
        </p:grpSpPr>
        <p:pic>
          <p:nvPicPr>
            <p:cNvPr id="20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1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5435600" y="2211710"/>
            <a:ext cx="194468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driverView</a:t>
            </a: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1907233" y="4083918"/>
            <a:ext cx="194468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{1…3} m  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1476375" y="4371950"/>
            <a:ext cx="194468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{20 …180} km/h 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1763714" y="3477657"/>
            <a:ext cx="194468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rho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1258889" y="3189625"/>
            <a:ext cx="158432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{14.40} m 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1331914" y="2541553"/>
            <a:ext cx="158432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{100, 2000} W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1403351" y="2211710"/>
            <a:ext cx="15843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:{</a:t>
            </a: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5.0 … 25.0} m</a:t>
            </a:r>
          </a:p>
        </p:txBody>
      </p:sp>
    </p:spTree>
    <p:extLst>
      <p:ext uri="{BB962C8B-B14F-4D97-AF65-F5344CB8AC3E}">
        <p14:creationId xmlns:p14="http://schemas.microsoft.com/office/powerpoint/2010/main" val="53756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194400" y="194400"/>
            <a:ext cx="288031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optimize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illumination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6" name="Text Box 9"/>
          <p:cNvSpPr txBox="1">
            <a:spLocks noChangeArrowheads="1"/>
          </p:cNvSpPr>
          <p:nvPr/>
        </p:nvSpPr>
        <p:spPr bwMode="auto">
          <a:xfrm>
            <a:off x="539750" y="2139554"/>
            <a:ext cx="3816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endParaRPr lang="nl-NL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2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13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4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9090" name="Picture 2" descr="File:HK Wan Chai 廈門街 Amoy Street night view Hopewell Apr-20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0"/>
            <a:ext cx="3859200" cy="51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hthoek 7"/>
          <p:cNvSpPr/>
          <p:nvPr/>
        </p:nvSpPr>
        <p:spPr>
          <a:xfrm rot="5400000">
            <a:off x="7396535" y="1237307"/>
            <a:ext cx="2962275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http://commons.wikimedia.org/wiki/File:HK_Wan_Chai_%E5%BB%88%E9%96%80%E8%A1%97_Amoy_Street_night_view_Hopewell_Apr-2013.JPG</a:t>
            </a:r>
          </a:p>
        </p:txBody>
      </p:sp>
      <p:sp>
        <p:nvSpPr>
          <p:cNvPr id="9" name="AutoShape 28"/>
          <p:cNvSpPr>
            <a:spLocks noChangeArrowheads="1"/>
          </p:cNvSpPr>
          <p:nvPr/>
        </p:nvSpPr>
        <p:spPr bwMode="auto">
          <a:xfrm rot="-1996493">
            <a:off x="7451998" y="230634"/>
            <a:ext cx="144462" cy="215503"/>
          </a:xfrm>
          <a:prstGeom prst="moon">
            <a:avLst>
              <a:gd name="adj" fmla="val 50000"/>
            </a:avLst>
          </a:prstGeom>
          <a:solidFill>
            <a:srgbClr val="FFFF00">
              <a:alpha val="5098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752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2" name="Text Box 24"/>
          <p:cNvSpPr txBox="1">
            <a:spLocks noChangeArrowheads="1"/>
          </p:cNvSpPr>
          <p:nvPr/>
        </p:nvSpPr>
        <p:spPr bwMode="auto">
          <a:xfrm>
            <a:off x="5575301" y="1485900"/>
            <a:ext cx="3673475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Aggregation</a:t>
            </a:r>
            <a:r>
              <a:rPr lang="nl-NL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nl-NL" sz="20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compression</a:t>
            </a:r>
            <a:r>
              <a:rPr lang="nl-NL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nl-NL" sz="2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926" name="Text Box 10"/>
          <p:cNvSpPr txBox="1">
            <a:spLocks noChangeArrowheads="1"/>
          </p:cNvSpPr>
          <p:nvPr/>
        </p:nvSpPr>
        <p:spPr bwMode="auto">
          <a:xfrm>
            <a:off x="365125" y="1885950"/>
            <a:ext cx="1532471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2667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height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width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reflectivity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seat height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speed</a:t>
            </a:r>
          </a:p>
        </p:txBody>
      </p:sp>
      <p:sp>
        <p:nvSpPr>
          <p:cNvPr id="38927" name="Text Box 11"/>
          <p:cNvSpPr txBox="1">
            <a:spLocks noChangeArrowheads="1"/>
          </p:cNvSpPr>
          <p:nvPr/>
        </p:nvSpPr>
        <p:spPr bwMode="auto">
          <a:xfrm>
            <a:off x="3276601" y="1828800"/>
            <a:ext cx="211275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driver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 capabilities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traffic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density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authority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expenses</a:t>
            </a:r>
          </a:p>
        </p:txBody>
      </p:sp>
      <p:grpSp>
        <p:nvGrpSpPr>
          <p:cNvPr id="20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  <a:effectLst/>
        </p:grpSpPr>
        <p:pic>
          <p:nvPicPr>
            <p:cNvPr id="21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2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4356100" y="2859782"/>
            <a:ext cx="194468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{0…30}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cars</a:t>
            </a: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/minute 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5435600" y="2211710"/>
            <a:ext cx="194468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driverView</a:t>
            </a: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1907233" y="4083918"/>
            <a:ext cx="194468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{1…3} m  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1476375" y="4371950"/>
            <a:ext cx="194468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{20 …180} km/h 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1763714" y="3477657"/>
            <a:ext cx="194468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rho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258889" y="3189625"/>
            <a:ext cx="158432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{14.40} m 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1331914" y="2541553"/>
            <a:ext cx="158432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{100, 2000} W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1403351" y="2211710"/>
            <a:ext cx="15843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:{</a:t>
            </a: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5.0 … 25.0} m</a:t>
            </a:r>
          </a:p>
        </p:txBody>
      </p:sp>
    </p:spTree>
    <p:extLst>
      <p:ext uri="{BB962C8B-B14F-4D97-AF65-F5344CB8AC3E}">
        <p14:creationId xmlns:p14="http://schemas.microsoft.com/office/powerpoint/2010/main" val="33695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Text Box 15"/>
          <p:cNvSpPr txBox="1">
            <a:spLocks noChangeArrowheads="1"/>
          </p:cNvSpPr>
          <p:nvPr/>
        </p:nvSpPr>
        <p:spPr bwMode="auto">
          <a:xfrm>
            <a:off x="1907233" y="4083918"/>
            <a:ext cx="194468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{1…3} m  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943" name="Text Box 16"/>
          <p:cNvSpPr txBox="1">
            <a:spLocks noChangeArrowheads="1"/>
          </p:cNvSpPr>
          <p:nvPr/>
        </p:nvSpPr>
        <p:spPr bwMode="auto">
          <a:xfrm>
            <a:off x="4356100" y="2859782"/>
            <a:ext cx="194468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{0…30}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cars</a:t>
            </a: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/minute 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944" name="Text Box 17"/>
          <p:cNvSpPr txBox="1">
            <a:spLocks noChangeArrowheads="1"/>
          </p:cNvSpPr>
          <p:nvPr/>
        </p:nvSpPr>
        <p:spPr bwMode="auto">
          <a:xfrm>
            <a:off x="4572000" y="3507854"/>
            <a:ext cx="194468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as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little</a:t>
            </a: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possible</a:t>
            </a: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945" name="Text Box 19"/>
          <p:cNvSpPr txBox="1">
            <a:spLocks noChangeArrowheads="1"/>
          </p:cNvSpPr>
          <p:nvPr/>
        </p:nvSpPr>
        <p:spPr bwMode="auto">
          <a:xfrm>
            <a:off x="1476375" y="4371950"/>
            <a:ext cx="194468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{20 …180} km/h 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946" name="Text Box 20"/>
          <p:cNvSpPr txBox="1">
            <a:spLocks noChangeArrowheads="1"/>
          </p:cNvSpPr>
          <p:nvPr/>
        </p:nvSpPr>
        <p:spPr bwMode="auto">
          <a:xfrm>
            <a:off x="5435600" y="2211710"/>
            <a:ext cx="194468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driverView</a:t>
            </a: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947" name="Text Box 21"/>
          <p:cNvSpPr txBox="1">
            <a:spLocks noChangeArrowheads="1"/>
          </p:cNvSpPr>
          <p:nvPr/>
        </p:nvSpPr>
        <p:spPr bwMode="auto">
          <a:xfrm>
            <a:off x="5575300" y="1485900"/>
            <a:ext cx="2895600" cy="739379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</a:t>
            </a:r>
            <a:r>
              <a:rPr lang="nl-NL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goal or </a:t>
            </a:r>
            <a:r>
              <a:rPr lang="nl-NL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  <a:endParaRPr lang="nl-NL" sz="2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951" name="Text Box 10"/>
          <p:cNvSpPr txBox="1">
            <a:spLocks noChangeArrowheads="1"/>
          </p:cNvSpPr>
          <p:nvPr/>
        </p:nvSpPr>
        <p:spPr bwMode="auto">
          <a:xfrm>
            <a:off x="365125" y="1885950"/>
            <a:ext cx="1532471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2667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height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width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reflectivity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seat height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speed</a:t>
            </a:r>
          </a:p>
        </p:txBody>
      </p:sp>
      <p:sp>
        <p:nvSpPr>
          <p:cNvPr id="39952" name="Text Box 11"/>
          <p:cNvSpPr txBox="1">
            <a:spLocks noChangeArrowheads="1"/>
          </p:cNvSpPr>
          <p:nvPr/>
        </p:nvSpPr>
        <p:spPr bwMode="auto">
          <a:xfrm>
            <a:off x="3276601" y="1828800"/>
            <a:ext cx="211275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driver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 capabilities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traffic</a:t>
            </a:r>
            <a:endParaRPr lang="nl-NL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density</a:t>
            </a:r>
          </a:p>
          <a:p>
            <a:pPr algn="l" eaLnBrk="1" hangingPunct="1"/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authority</a:t>
            </a: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expenses</a:t>
            </a:r>
          </a:p>
        </p:txBody>
      </p:sp>
      <p:sp>
        <p:nvSpPr>
          <p:cNvPr id="39953" name="Text Box 12"/>
          <p:cNvSpPr txBox="1">
            <a:spLocks noChangeArrowheads="1"/>
          </p:cNvSpPr>
          <p:nvPr/>
        </p:nvSpPr>
        <p:spPr bwMode="auto">
          <a:xfrm>
            <a:off x="1403351" y="2211710"/>
            <a:ext cx="15843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:{</a:t>
            </a: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5.0 … 25.0} m</a:t>
            </a:r>
          </a:p>
        </p:txBody>
      </p:sp>
      <p:sp>
        <p:nvSpPr>
          <p:cNvPr id="39954" name="Text Box 13"/>
          <p:cNvSpPr txBox="1">
            <a:spLocks noChangeArrowheads="1"/>
          </p:cNvSpPr>
          <p:nvPr/>
        </p:nvSpPr>
        <p:spPr bwMode="auto">
          <a:xfrm>
            <a:off x="1331914" y="2541553"/>
            <a:ext cx="158432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{100, 2000} W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955" name="Text Box 14"/>
          <p:cNvSpPr txBox="1">
            <a:spLocks noChangeArrowheads="1"/>
          </p:cNvSpPr>
          <p:nvPr/>
        </p:nvSpPr>
        <p:spPr bwMode="auto">
          <a:xfrm>
            <a:off x="1258889" y="3189625"/>
            <a:ext cx="158432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{14.40} m 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956" name="Text Box 15"/>
          <p:cNvSpPr txBox="1">
            <a:spLocks noChangeArrowheads="1"/>
          </p:cNvSpPr>
          <p:nvPr/>
        </p:nvSpPr>
        <p:spPr bwMode="auto">
          <a:xfrm>
            <a:off x="1763714" y="3477657"/>
            <a:ext cx="194468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rho</a:t>
            </a:r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1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  <a:effectLst/>
        </p:grpSpPr>
        <p:pic>
          <p:nvPicPr>
            <p:cNvPr id="22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3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9913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33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34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7" name="Picture 2" descr="File:HK Wan Chai 廈門街 Amoy Street night view Hopewell Apr-20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0"/>
            <a:ext cx="3859200" cy="51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2638426" y="2571751"/>
            <a:ext cx="2644775" cy="1965722"/>
            <a:chOff x="3663" y="1480"/>
            <a:chExt cx="1666" cy="165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349" name="Oval 12"/>
            <p:cNvSpPr>
              <a:spLocks noChangeArrowheads="1"/>
            </p:cNvSpPr>
            <p:nvPr/>
          </p:nvSpPr>
          <p:spPr bwMode="auto">
            <a:xfrm>
              <a:off x="4063" y="1480"/>
              <a:ext cx="1240" cy="322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50" name="Text Box 16"/>
            <p:cNvSpPr txBox="1">
              <a:spLocks noChangeArrowheads="1"/>
            </p:cNvSpPr>
            <p:nvPr/>
          </p:nvSpPr>
          <p:spPr bwMode="auto">
            <a:xfrm>
              <a:off x="3663" y="1532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define</a:t>
              </a:r>
            </a:p>
          </p:txBody>
        </p:sp>
        <p:sp>
          <p:nvSpPr>
            <p:cNvPr id="14351" name="Oval 13"/>
            <p:cNvSpPr>
              <a:spLocks noChangeArrowheads="1"/>
            </p:cNvSpPr>
            <p:nvPr/>
          </p:nvSpPr>
          <p:spPr bwMode="auto">
            <a:xfrm>
              <a:off x="4059" y="1812"/>
              <a:ext cx="1240" cy="321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52" name="Text Box 17"/>
            <p:cNvSpPr txBox="1">
              <a:spLocks noChangeArrowheads="1"/>
            </p:cNvSpPr>
            <p:nvPr/>
          </p:nvSpPr>
          <p:spPr bwMode="auto">
            <a:xfrm>
              <a:off x="3666" y="1874"/>
              <a:ext cx="620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conceptualize</a:t>
              </a:r>
            </a:p>
          </p:txBody>
        </p:sp>
        <p:sp>
          <p:nvSpPr>
            <p:cNvPr id="14353" name="Oval 15"/>
            <p:cNvSpPr>
              <a:spLocks noChangeArrowheads="1"/>
            </p:cNvSpPr>
            <p:nvPr/>
          </p:nvSpPr>
          <p:spPr bwMode="auto">
            <a:xfrm>
              <a:off x="4059" y="2810"/>
              <a:ext cx="1240" cy="321"/>
            </a:xfrm>
            <a:prstGeom prst="ellipse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54" name="Text Box 19"/>
            <p:cNvSpPr txBox="1">
              <a:spLocks noChangeArrowheads="1"/>
            </p:cNvSpPr>
            <p:nvPr/>
          </p:nvSpPr>
          <p:spPr bwMode="auto">
            <a:xfrm>
              <a:off x="3666" y="2940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conclude</a:t>
              </a:r>
            </a:p>
          </p:txBody>
        </p:sp>
        <p:sp>
          <p:nvSpPr>
            <p:cNvPr id="14355" name="Text Box 18"/>
            <p:cNvSpPr txBox="1">
              <a:spLocks noChangeArrowheads="1"/>
            </p:cNvSpPr>
            <p:nvPr/>
          </p:nvSpPr>
          <p:spPr bwMode="auto">
            <a:xfrm>
              <a:off x="3666" y="2582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execute</a:t>
              </a:r>
            </a:p>
          </p:txBody>
        </p:sp>
        <p:sp>
          <p:nvSpPr>
            <p:cNvPr id="14356" name="Oval 28"/>
            <p:cNvSpPr>
              <a:spLocks noChangeArrowheads="1"/>
            </p:cNvSpPr>
            <p:nvPr/>
          </p:nvSpPr>
          <p:spPr bwMode="auto">
            <a:xfrm>
              <a:off x="4059" y="2477"/>
              <a:ext cx="1240" cy="321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57" name="Oval 14"/>
            <p:cNvSpPr>
              <a:spLocks noChangeArrowheads="1"/>
            </p:cNvSpPr>
            <p:nvPr/>
          </p:nvSpPr>
          <p:spPr bwMode="auto">
            <a:xfrm>
              <a:off x="4059" y="2145"/>
              <a:ext cx="1240" cy="321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58" name="Text Box 29"/>
            <p:cNvSpPr txBox="1">
              <a:spLocks noChangeArrowheads="1"/>
            </p:cNvSpPr>
            <p:nvPr/>
          </p:nvSpPr>
          <p:spPr bwMode="auto">
            <a:xfrm>
              <a:off x="3666" y="2238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formalize</a:t>
              </a:r>
            </a:p>
          </p:txBody>
        </p:sp>
        <p:sp>
          <p:nvSpPr>
            <p:cNvPr id="59435" name="Text Box 43"/>
            <p:cNvSpPr txBox="1">
              <a:spLocks noChangeArrowheads="1"/>
            </p:cNvSpPr>
            <p:nvPr/>
          </p:nvSpPr>
          <p:spPr bwMode="auto">
            <a:xfrm>
              <a:off x="4459" y="1480"/>
              <a:ext cx="474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10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formulate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  <a:p>
              <a:pPr marL="180975" indent="-180975" algn="l">
                <a:lnSpc>
                  <a:spcPts val="10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purpose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59436" name="Text Box 44"/>
            <p:cNvSpPr txBox="1">
              <a:spLocks noChangeArrowheads="1"/>
            </p:cNvSpPr>
            <p:nvPr/>
          </p:nvSpPr>
          <p:spPr bwMode="auto">
            <a:xfrm>
              <a:off x="4195" y="1842"/>
              <a:ext cx="47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identify</a:t>
              </a:r>
            </a:p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entities</a:t>
              </a:r>
            </a:p>
          </p:txBody>
        </p:sp>
        <p:sp>
          <p:nvSpPr>
            <p:cNvPr id="59437" name="Text Box 45"/>
            <p:cNvSpPr txBox="1">
              <a:spLocks noChangeArrowheads="1"/>
            </p:cNvSpPr>
            <p:nvPr/>
          </p:nvSpPr>
          <p:spPr bwMode="auto">
            <a:xfrm>
              <a:off x="4855" y="1843"/>
              <a:ext cx="47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choose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relations</a:t>
              </a:r>
            </a:p>
          </p:txBody>
        </p:sp>
        <p:sp>
          <p:nvSpPr>
            <p:cNvPr id="59438" name="Text Box 46"/>
            <p:cNvSpPr txBox="1">
              <a:spLocks noChangeArrowheads="1"/>
            </p:cNvSpPr>
            <p:nvPr/>
          </p:nvSpPr>
          <p:spPr bwMode="auto">
            <a:xfrm>
              <a:off x="4195" y="2227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obtain</a:t>
              </a: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values</a:t>
              </a:r>
            </a:p>
          </p:txBody>
        </p:sp>
        <p:sp>
          <p:nvSpPr>
            <p:cNvPr id="59439" name="Text Box 47"/>
            <p:cNvSpPr txBox="1">
              <a:spLocks noChangeArrowheads="1"/>
            </p:cNvSpPr>
            <p:nvPr/>
          </p:nvSpPr>
          <p:spPr bwMode="auto">
            <a:xfrm>
              <a:off x="4855" y="2206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formalize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relations</a:t>
              </a:r>
            </a:p>
          </p:txBody>
        </p:sp>
        <p:sp>
          <p:nvSpPr>
            <p:cNvPr id="59440" name="Text Box 48"/>
            <p:cNvSpPr txBox="1">
              <a:spLocks noChangeArrowheads="1"/>
            </p:cNvSpPr>
            <p:nvPr/>
          </p:nvSpPr>
          <p:spPr bwMode="auto">
            <a:xfrm>
              <a:off x="4195" y="2554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operate</a:t>
              </a: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model</a:t>
              </a:r>
            </a:p>
          </p:txBody>
        </p:sp>
        <p:sp>
          <p:nvSpPr>
            <p:cNvPr id="59441" name="Text Box 49"/>
            <p:cNvSpPr txBox="1">
              <a:spLocks noChangeArrowheads="1"/>
            </p:cNvSpPr>
            <p:nvPr/>
          </p:nvSpPr>
          <p:spPr bwMode="auto">
            <a:xfrm>
              <a:off x="4855" y="2561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obtain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result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59442" name="Text Box 50"/>
            <p:cNvSpPr txBox="1">
              <a:spLocks noChangeArrowheads="1"/>
            </p:cNvSpPr>
            <p:nvPr/>
          </p:nvSpPr>
          <p:spPr bwMode="auto">
            <a:xfrm>
              <a:off x="4195" y="2882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present</a:t>
              </a: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result</a:t>
              </a:r>
            </a:p>
          </p:txBody>
        </p:sp>
        <p:sp>
          <p:nvSpPr>
            <p:cNvPr id="59443" name="Text Box 51"/>
            <p:cNvSpPr txBox="1">
              <a:spLocks noChangeArrowheads="1"/>
            </p:cNvSpPr>
            <p:nvPr/>
          </p:nvSpPr>
          <p:spPr bwMode="auto">
            <a:xfrm>
              <a:off x="4855" y="2882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interpret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result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220208" name="Oval 48"/>
          <p:cNvSpPr>
            <a:spLocks noChangeArrowheads="1"/>
          </p:cNvSpPr>
          <p:nvPr/>
        </p:nvSpPr>
        <p:spPr bwMode="auto">
          <a:xfrm>
            <a:off x="2457450" y="2950369"/>
            <a:ext cx="2160588" cy="377429"/>
          </a:xfrm>
          <a:prstGeom prst="ellips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 Box 139"/>
          <p:cNvSpPr txBox="1">
            <a:spLocks noChangeArrowheads="1"/>
          </p:cNvSpPr>
          <p:nvPr/>
        </p:nvSpPr>
        <p:spPr bwMode="auto">
          <a:xfrm>
            <a:off x="1804632" y="1698362"/>
            <a:ext cx="64397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Conceptualization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entities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echthoek 28"/>
          <p:cNvSpPr/>
          <p:nvPr/>
        </p:nvSpPr>
        <p:spPr>
          <a:xfrm rot="5400000">
            <a:off x="7396535" y="1237307"/>
            <a:ext cx="2962275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http://commons.wikimedia.org/wiki/File:HK_Wan_Chai_%E5%BB%88%E9%96%80%E8%A1%97_Amoy_Street_night_view_Hopewell_Apr-2013.JPG</a:t>
            </a:r>
          </a:p>
        </p:txBody>
      </p:sp>
      <p:sp>
        <p:nvSpPr>
          <p:cNvPr id="30" name="AutoShape 28"/>
          <p:cNvSpPr>
            <a:spLocks noChangeArrowheads="1"/>
          </p:cNvSpPr>
          <p:nvPr/>
        </p:nvSpPr>
        <p:spPr bwMode="auto">
          <a:xfrm rot="-1996493">
            <a:off x="7451998" y="230634"/>
            <a:ext cx="144462" cy="215503"/>
          </a:xfrm>
          <a:prstGeom prst="moon">
            <a:avLst>
              <a:gd name="adj" fmla="val 50000"/>
            </a:avLst>
          </a:prstGeom>
          <a:solidFill>
            <a:srgbClr val="FFFF00">
              <a:alpha val="5098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83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20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  <a:effectLst/>
        </p:grpSpPr>
        <p:pic>
          <p:nvPicPr>
            <p:cNvPr id="32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33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2946" name="Picture 2" descr="File:HK Wan Chai 廈門街 Amoy Street night view Hopewell Apr-20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600" y="0"/>
            <a:ext cx="3860230" cy="5146973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6" name="Text Box 11"/>
          <p:cNvSpPr txBox="1">
            <a:spLocks noChangeArrowheads="1"/>
          </p:cNvSpPr>
          <p:nvPr/>
        </p:nvSpPr>
        <p:spPr bwMode="auto">
          <a:xfrm>
            <a:off x="539750" y="2139554"/>
            <a:ext cx="38163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endParaRPr lang="nl-NL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4268" name="Text Box 12"/>
          <p:cNvSpPr txBox="1">
            <a:spLocks noChangeArrowheads="1"/>
          </p:cNvSpPr>
          <p:nvPr/>
        </p:nvSpPr>
        <p:spPr bwMode="auto">
          <a:xfrm>
            <a:off x="381001" y="1485900"/>
            <a:ext cx="1027525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/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l" eaLnBrk="1" hangingPunct="1"/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eaLnBrk="1" hangingPunct="1"/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moon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eaLnBrk="1" hangingPunct="1"/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l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trees</a:t>
            </a:r>
          </a:p>
          <a:p>
            <a:pPr algn="l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driver</a:t>
            </a:r>
          </a:p>
          <a:p>
            <a:pPr algn="l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traffic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76225" y="2143125"/>
            <a:ext cx="4103688" cy="344091"/>
            <a:chOff x="204" y="2506"/>
            <a:chExt cx="2585" cy="289"/>
          </a:xfrm>
          <a:effectLst/>
        </p:grpSpPr>
        <p:sp>
          <p:nvSpPr>
            <p:cNvPr id="15387" name="Line 14"/>
            <p:cNvSpPr>
              <a:spLocks noChangeShapeType="1"/>
            </p:cNvSpPr>
            <p:nvPr/>
          </p:nvSpPr>
          <p:spPr bwMode="auto">
            <a:xfrm flipV="1">
              <a:off x="204" y="2659"/>
              <a:ext cx="680" cy="136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88" name="Text Box 15"/>
            <p:cNvSpPr txBox="1">
              <a:spLocks noChangeArrowheads="1"/>
            </p:cNvSpPr>
            <p:nvPr/>
          </p:nvSpPr>
          <p:spPr bwMode="auto">
            <a:xfrm>
              <a:off x="930" y="2506"/>
              <a:ext cx="185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endPara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38138" y="2977761"/>
            <a:ext cx="4032250" cy="277416"/>
            <a:chOff x="249" y="3277"/>
            <a:chExt cx="2540" cy="233"/>
          </a:xfrm>
          <a:effectLst/>
        </p:grpSpPr>
        <p:sp>
          <p:nvSpPr>
            <p:cNvPr id="15385" name="Line 17"/>
            <p:cNvSpPr>
              <a:spLocks noChangeShapeType="1"/>
            </p:cNvSpPr>
            <p:nvPr/>
          </p:nvSpPr>
          <p:spPr bwMode="auto">
            <a:xfrm>
              <a:off x="249" y="3385"/>
              <a:ext cx="544" cy="9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86" name="Text Box 18"/>
            <p:cNvSpPr txBox="1">
              <a:spLocks noChangeArrowheads="1"/>
            </p:cNvSpPr>
            <p:nvPr/>
          </p:nvSpPr>
          <p:spPr bwMode="auto">
            <a:xfrm>
              <a:off x="930" y="3277"/>
              <a:ext cx="185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endPara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24281" name="Oval 25"/>
          <p:cNvSpPr>
            <a:spLocks noChangeArrowheads="1"/>
          </p:cNvSpPr>
          <p:nvPr/>
        </p:nvSpPr>
        <p:spPr bwMode="auto">
          <a:xfrm>
            <a:off x="5248275" y="3115278"/>
            <a:ext cx="503238" cy="756047"/>
          </a:xfrm>
          <a:prstGeom prst="ellipse">
            <a:avLst/>
          </a:prstGeom>
          <a:solidFill>
            <a:schemeClr val="bg1">
              <a:alpha val="14902"/>
            </a:schemeClr>
          </a:solidFill>
          <a:ln w="508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4282" name="Oval 26"/>
          <p:cNvSpPr>
            <a:spLocks noChangeArrowheads="1"/>
          </p:cNvSpPr>
          <p:nvPr/>
        </p:nvSpPr>
        <p:spPr bwMode="auto">
          <a:xfrm>
            <a:off x="5024233" y="4161235"/>
            <a:ext cx="2881312" cy="972740"/>
          </a:xfrm>
          <a:prstGeom prst="ellipse">
            <a:avLst/>
          </a:prstGeom>
          <a:solidFill>
            <a:schemeClr val="bg1">
              <a:alpha val="14902"/>
            </a:schemeClr>
          </a:solidFill>
          <a:ln w="508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4283" name="Oval 27"/>
          <p:cNvSpPr>
            <a:spLocks noChangeArrowheads="1"/>
          </p:cNvSpPr>
          <p:nvPr/>
        </p:nvSpPr>
        <p:spPr bwMode="auto">
          <a:xfrm>
            <a:off x="7236098" y="123478"/>
            <a:ext cx="576262" cy="377428"/>
          </a:xfrm>
          <a:prstGeom prst="ellipse">
            <a:avLst/>
          </a:prstGeom>
          <a:solidFill>
            <a:schemeClr val="bg1">
              <a:alpha val="14902"/>
            </a:schemeClr>
          </a:solidFill>
          <a:ln w="508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75" name="AutoShape 28"/>
          <p:cNvSpPr>
            <a:spLocks noChangeArrowheads="1"/>
          </p:cNvSpPr>
          <p:nvPr/>
        </p:nvSpPr>
        <p:spPr bwMode="auto">
          <a:xfrm rot="-1996493">
            <a:off x="7451998" y="230634"/>
            <a:ext cx="144462" cy="215503"/>
          </a:xfrm>
          <a:prstGeom prst="moon">
            <a:avLst>
              <a:gd name="adj" fmla="val 50000"/>
            </a:avLst>
          </a:prstGeom>
          <a:solidFill>
            <a:srgbClr val="FFFF00">
              <a:alpha val="5098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4285" name="Oval 29"/>
          <p:cNvSpPr>
            <a:spLocks noChangeArrowheads="1"/>
          </p:cNvSpPr>
          <p:nvPr/>
        </p:nvSpPr>
        <p:spPr bwMode="auto">
          <a:xfrm>
            <a:off x="7020272" y="3871325"/>
            <a:ext cx="1943547" cy="1229920"/>
          </a:xfrm>
          <a:prstGeom prst="ellipse">
            <a:avLst/>
          </a:prstGeom>
          <a:solidFill>
            <a:schemeClr val="bg1">
              <a:alpha val="14902"/>
            </a:schemeClr>
          </a:solidFill>
          <a:ln w="508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4286" name="Oval 30"/>
          <p:cNvSpPr>
            <a:spLocks noChangeArrowheads="1"/>
          </p:cNvSpPr>
          <p:nvPr/>
        </p:nvSpPr>
        <p:spPr bwMode="auto">
          <a:xfrm>
            <a:off x="5499894" y="3115278"/>
            <a:ext cx="944314" cy="919752"/>
          </a:xfrm>
          <a:prstGeom prst="ellipse">
            <a:avLst/>
          </a:prstGeom>
          <a:solidFill>
            <a:schemeClr val="bg1">
              <a:alpha val="14902"/>
            </a:schemeClr>
          </a:solidFill>
          <a:ln w="508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4287" name="Oval 31"/>
          <p:cNvSpPr>
            <a:spLocks noChangeArrowheads="1"/>
          </p:cNvSpPr>
          <p:nvPr/>
        </p:nvSpPr>
        <p:spPr bwMode="auto">
          <a:xfrm>
            <a:off x="7992269" y="4109521"/>
            <a:ext cx="360362" cy="216694"/>
          </a:xfrm>
          <a:prstGeom prst="ellipse">
            <a:avLst/>
          </a:prstGeom>
          <a:solidFill>
            <a:schemeClr val="bg1">
              <a:alpha val="14902"/>
            </a:schemeClr>
          </a:solidFill>
          <a:ln w="508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4288" name="Oval 32"/>
          <p:cNvSpPr>
            <a:spLocks noChangeArrowheads="1"/>
          </p:cNvSpPr>
          <p:nvPr/>
        </p:nvSpPr>
        <p:spPr bwMode="auto">
          <a:xfrm rot="-4907451">
            <a:off x="6540027" y="3588168"/>
            <a:ext cx="602464" cy="1180250"/>
          </a:xfrm>
          <a:prstGeom prst="ellipse">
            <a:avLst/>
          </a:prstGeom>
          <a:solidFill>
            <a:schemeClr val="bg1">
              <a:alpha val="14902"/>
            </a:schemeClr>
          </a:solidFill>
          <a:ln w="508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hthoek 5"/>
          <p:cNvSpPr/>
          <p:nvPr/>
        </p:nvSpPr>
        <p:spPr>
          <a:xfrm rot="5400000">
            <a:off x="7396535" y="1237307"/>
            <a:ext cx="2962275" cy="46166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http://commons.wikimedia.org/wiki/File:HK_Wan_Chai_%E5%BB%88%E9%96%80%E8%A1%97_Amoy_Street_night_view_Hopewell_Apr-2013.JPG</a:t>
            </a:r>
          </a:p>
        </p:txBody>
      </p:sp>
    </p:spTree>
    <p:extLst>
      <p:ext uri="{BB962C8B-B14F-4D97-AF65-F5344CB8AC3E}">
        <p14:creationId xmlns:p14="http://schemas.microsoft.com/office/powerpoint/2010/main" val="32547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00"/>
                                        <p:tgtEl>
                                          <p:spTgt spid="22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200"/>
                                        <p:tgtEl>
                                          <p:spTgt spid="224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199"/>
                                          </p:stCondLst>
                                        </p:cTn>
                                        <p:tgtEl>
                                          <p:spTgt spid="22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200"/>
                                        <p:tgtEl>
                                          <p:spTgt spid="22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100"/>
                                        <p:tgtEl>
                                          <p:spTgt spid="224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22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100"/>
                                        <p:tgtEl>
                                          <p:spTgt spid="224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22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100"/>
                                        <p:tgtEl>
                                          <p:spTgt spid="22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200"/>
                                        <p:tgtEl>
                                          <p:spTgt spid="224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199"/>
                                          </p:stCondLst>
                                        </p:cTn>
                                        <p:tgtEl>
                                          <p:spTgt spid="22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100"/>
                                        <p:tgtEl>
                                          <p:spTgt spid="224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22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100"/>
                                        <p:tgtEl>
                                          <p:spTgt spid="22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300"/>
                                        <p:tgtEl>
                                          <p:spTgt spid="22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300"/>
                                        <p:tgtEl>
                                          <p:spTgt spid="224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299"/>
                                          </p:stCondLst>
                                        </p:cTn>
                                        <p:tgtEl>
                                          <p:spTgt spid="22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300"/>
                                        <p:tgtEl>
                                          <p:spTgt spid="224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299"/>
                                          </p:stCondLst>
                                        </p:cTn>
                                        <p:tgtEl>
                                          <p:spTgt spid="22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8" grpId="0" uiExpand="1" build="p"/>
      <p:bldP spid="224281" grpId="0" animBg="1"/>
      <p:bldP spid="224281" grpId="1" uiExpand="1" animBg="1"/>
      <p:bldP spid="224282" grpId="0" uiExpand="1" animBg="1"/>
      <p:bldP spid="224282" grpId="1" uiExpand="1" animBg="1"/>
      <p:bldP spid="224283" grpId="0" uiExpand="1" animBg="1"/>
      <p:bldP spid="224283" grpId="1" uiExpand="1" animBg="1"/>
      <p:bldP spid="224285" grpId="0" uiExpand="1" animBg="1"/>
      <p:bldP spid="224285" grpId="1" uiExpand="1" animBg="1"/>
      <p:bldP spid="224286" grpId="0" uiExpand="1" animBg="1"/>
      <p:bldP spid="224286" grpId="1" uiExpand="1" animBg="1"/>
      <p:bldP spid="224287" grpId="0" uiExpand="1" animBg="1"/>
      <p:bldP spid="224287" grpId="1" uiExpand="1" animBg="1"/>
      <p:bldP spid="224288" grpId="0" uiExpand="1" animBg="1"/>
      <p:bldP spid="22428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  <a:effectLst/>
        </p:grpSpPr>
        <p:pic>
          <p:nvPicPr>
            <p:cNvPr id="34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35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2641601" y="2570560"/>
            <a:ext cx="2644775" cy="1965722"/>
            <a:chOff x="3663" y="1480"/>
            <a:chExt cx="1666" cy="1651"/>
          </a:xfrm>
          <a:effectLst/>
        </p:grpSpPr>
        <p:sp>
          <p:nvSpPr>
            <p:cNvPr id="16398" name="Oval 12"/>
            <p:cNvSpPr>
              <a:spLocks noChangeArrowheads="1"/>
            </p:cNvSpPr>
            <p:nvPr/>
          </p:nvSpPr>
          <p:spPr bwMode="auto">
            <a:xfrm>
              <a:off x="4063" y="1480"/>
              <a:ext cx="1240" cy="322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399" name="Text Box 16"/>
            <p:cNvSpPr txBox="1">
              <a:spLocks noChangeArrowheads="1"/>
            </p:cNvSpPr>
            <p:nvPr/>
          </p:nvSpPr>
          <p:spPr bwMode="auto">
            <a:xfrm>
              <a:off x="3663" y="1532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define</a:t>
              </a:r>
            </a:p>
          </p:txBody>
        </p:sp>
        <p:sp>
          <p:nvSpPr>
            <p:cNvPr id="16400" name="Oval 13"/>
            <p:cNvSpPr>
              <a:spLocks noChangeArrowheads="1"/>
            </p:cNvSpPr>
            <p:nvPr/>
          </p:nvSpPr>
          <p:spPr bwMode="auto">
            <a:xfrm>
              <a:off x="4059" y="1812"/>
              <a:ext cx="1240" cy="321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401" name="Text Box 17"/>
            <p:cNvSpPr txBox="1">
              <a:spLocks noChangeArrowheads="1"/>
            </p:cNvSpPr>
            <p:nvPr/>
          </p:nvSpPr>
          <p:spPr bwMode="auto">
            <a:xfrm>
              <a:off x="3666" y="1874"/>
              <a:ext cx="620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conceptualize</a:t>
              </a:r>
            </a:p>
          </p:txBody>
        </p:sp>
        <p:sp>
          <p:nvSpPr>
            <p:cNvPr id="16402" name="Oval 15"/>
            <p:cNvSpPr>
              <a:spLocks noChangeArrowheads="1"/>
            </p:cNvSpPr>
            <p:nvPr/>
          </p:nvSpPr>
          <p:spPr bwMode="auto">
            <a:xfrm>
              <a:off x="4059" y="2810"/>
              <a:ext cx="1240" cy="321"/>
            </a:xfrm>
            <a:prstGeom prst="ellipse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403" name="Text Box 19"/>
            <p:cNvSpPr txBox="1">
              <a:spLocks noChangeArrowheads="1"/>
            </p:cNvSpPr>
            <p:nvPr/>
          </p:nvSpPr>
          <p:spPr bwMode="auto">
            <a:xfrm>
              <a:off x="3666" y="2940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conclude</a:t>
              </a:r>
            </a:p>
          </p:txBody>
        </p:sp>
        <p:sp>
          <p:nvSpPr>
            <p:cNvPr id="16404" name="Text Box 18"/>
            <p:cNvSpPr txBox="1">
              <a:spLocks noChangeArrowheads="1"/>
            </p:cNvSpPr>
            <p:nvPr/>
          </p:nvSpPr>
          <p:spPr bwMode="auto">
            <a:xfrm>
              <a:off x="3666" y="2582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execute</a:t>
              </a:r>
            </a:p>
          </p:txBody>
        </p:sp>
        <p:sp>
          <p:nvSpPr>
            <p:cNvPr id="16405" name="Oval 28"/>
            <p:cNvSpPr>
              <a:spLocks noChangeArrowheads="1"/>
            </p:cNvSpPr>
            <p:nvPr/>
          </p:nvSpPr>
          <p:spPr bwMode="auto">
            <a:xfrm>
              <a:off x="4059" y="2477"/>
              <a:ext cx="1240" cy="321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406" name="Oval 14"/>
            <p:cNvSpPr>
              <a:spLocks noChangeArrowheads="1"/>
            </p:cNvSpPr>
            <p:nvPr/>
          </p:nvSpPr>
          <p:spPr bwMode="auto">
            <a:xfrm>
              <a:off x="4059" y="2145"/>
              <a:ext cx="1240" cy="321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407" name="Text Box 29"/>
            <p:cNvSpPr txBox="1">
              <a:spLocks noChangeArrowheads="1"/>
            </p:cNvSpPr>
            <p:nvPr/>
          </p:nvSpPr>
          <p:spPr bwMode="auto">
            <a:xfrm>
              <a:off x="3666" y="2238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formalize</a:t>
              </a:r>
            </a:p>
          </p:txBody>
        </p:sp>
        <p:sp>
          <p:nvSpPr>
            <p:cNvPr id="59435" name="Text Box 43"/>
            <p:cNvSpPr txBox="1">
              <a:spLocks noChangeArrowheads="1"/>
            </p:cNvSpPr>
            <p:nvPr/>
          </p:nvSpPr>
          <p:spPr bwMode="auto">
            <a:xfrm>
              <a:off x="4459" y="1481"/>
              <a:ext cx="474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10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formulate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  <a:p>
              <a:pPr marL="180975" indent="-180975" algn="l">
                <a:lnSpc>
                  <a:spcPts val="10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purpose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59436" name="Text Box 44"/>
            <p:cNvSpPr txBox="1">
              <a:spLocks noChangeArrowheads="1"/>
            </p:cNvSpPr>
            <p:nvPr/>
          </p:nvSpPr>
          <p:spPr bwMode="auto">
            <a:xfrm>
              <a:off x="4195" y="1842"/>
              <a:ext cx="47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identify</a:t>
              </a:r>
            </a:p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entities</a:t>
              </a:r>
            </a:p>
          </p:txBody>
        </p:sp>
        <p:sp>
          <p:nvSpPr>
            <p:cNvPr id="59437" name="Text Box 45"/>
            <p:cNvSpPr txBox="1">
              <a:spLocks noChangeArrowheads="1"/>
            </p:cNvSpPr>
            <p:nvPr/>
          </p:nvSpPr>
          <p:spPr bwMode="auto">
            <a:xfrm>
              <a:off x="4855" y="1874"/>
              <a:ext cx="47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choose</a:t>
              </a:r>
            </a:p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relations</a:t>
              </a:r>
            </a:p>
          </p:txBody>
        </p:sp>
        <p:sp>
          <p:nvSpPr>
            <p:cNvPr id="59438" name="Text Box 46"/>
            <p:cNvSpPr txBox="1">
              <a:spLocks noChangeArrowheads="1"/>
            </p:cNvSpPr>
            <p:nvPr/>
          </p:nvSpPr>
          <p:spPr bwMode="auto">
            <a:xfrm>
              <a:off x="4195" y="2227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obtain</a:t>
              </a: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values</a:t>
              </a:r>
            </a:p>
          </p:txBody>
        </p:sp>
        <p:sp>
          <p:nvSpPr>
            <p:cNvPr id="59439" name="Text Box 47"/>
            <p:cNvSpPr txBox="1">
              <a:spLocks noChangeArrowheads="1"/>
            </p:cNvSpPr>
            <p:nvPr/>
          </p:nvSpPr>
          <p:spPr bwMode="auto">
            <a:xfrm>
              <a:off x="4855" y="2227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formalize</a:t>
              </a: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relations</a:t>
              </a:r>
            </a:p>
          </p:txBody>
        </p:sp>
        <p:sp>
          <p:nvSpPr>
            <p:cNvPr id="59440" name="Text Box 48"/>
            <p:cNvSpPr txBox="1">
              <a:spLocks noChangeArrowheads="1"/>
            </p:cNvSpPr>
            <p:nvPr/>
          </p:nvSpPr>
          <p:spPr bwMode="auto">
            <a:xfrm>
              <a:off x="4195" y="2554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operate</a:t>
              </a: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model</a:t>
              </a:r>
            </a:p>
          </p:txBody>
        </p:sp>
        <p:sp>
          <p:nvSpPr>
            <p:cNvPr id="59441" name="Text Box 49"/>
            <p:cNvSpPr txBox="1">
              <a:spLocks noChangeArrowheads="1"/>
            </p:cNvSpPr>
            <p:nvPr/>
          </p:nvSpPr>
          <p:spPr bwMode="auto">
            <a:xfrm>
              <a:off x="4855" y="2554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obtain</a:t>
              </a: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result</a:t>
              </a:r>
            </a:p>
          </p:txBody>
        </p:sp>
        <p:sp>
          <p:nvSpPr>
            <p:cNvPr id="59442" name="Text Box 50"/>
            <p:cNvSpPr txBox="1">
              <a:spLocks noChangeArrowheads="1"/>
            </p:cNvSpPr>
            <p:nvPr/>
          </p:nvSpPr>
          <p:spPr bwMode="auto">
            <a:xfrm>
              <a:off x="4195" y="2882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present</a:t>
              </a: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result</a:t>
              </a:r>
            </a:p>
          </p:txBody>
        </p:sp>
        <p:sp>
          <p:nvSpPr>
            <p:cNvPr id="59443" name="Text Box 51"/>
            <p:cNvSpPr txBox="1">
              <a:spLocks noChangeArrowheads="1"/>
            </p:cNvSpPr>
            <p:nvPr/>
          </p:nvSpPr>
          <p:spPr bwMode="auto">
            <a:xfrm>
              <a:off x="4855" y="2882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interpret</a:t>
              </a: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result</a:t>
              </a:r>
            </a:p>
          </p:txBody>
        </p:sp>
      </p:grpSp>
      <p:sp>
        <p:nvSpPr>
          <p:cNvPr id="197680" name="Oval 48"/>
          <p:cNvSpPr>
            <a:spLocks noChangeArrowheads="1"/>
          </p:cNvSpPr>
          <p:nvPr/>
        </p:nvSpPr>
        <p:spPr bwMode="auto">
          <a:xfrm>
            <a:off x="4139952" y="2939575"/>
            <a:ext cx="1430586" cy="440003"/>
          </a:xfrm>
          <a:prstGeom prst="ellips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7683" name="Text Box 51"/>
          <p:cNvSpPr txBox="1">
            <a:spLocks noChangeArrowheads="1"/>
          </p:cNvSpPr>
          <p:nvPr/>
        </p:nvSpPr>
        <p:spPr bwMode="auto">
          <a:xfrm>
            <a:off x="5715000" y="2914650"/>
            <a:ext cx="97155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has-a,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part-of</a:t>
            </a:r>
          </a:p>
        </p:txBody>
      </p:sp>
      <p:sp>
        <p:nvSpPr>
          <p:cNvPr id="36" name="Text Box 139"/>
          <p:cNvSpPr txBox="1">
            <a:spLocks noChangeArrowheads="1"/>
          </p:cNvSpPr>
          <p:nvPr/>
        </p:nvSpPr>
        <p:spPr bwMode="auto">
          <a:xfrm>
            <a:off x="1723428" y="1698362"/>
            <a:ext cx="68810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Conceptualization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8372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80" grpId="0" animBg="1"/>
      <p:bldP spid="1976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9"/>
          <p:cNvSpPr txBox="1">
            <a:spLocks noChangeArrowheads="1"/>
          </p:cNvSpPr>
          <p:nvPr/>
        </p:nvSpPr>
        <p:spPr bwMode="auto">
          <a:xfrm>
            <a:off x="539750" y="2139554"/>
            <a:ext cx="38163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endParaRPr lang="nl-NL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365125" y="1885950"/>
            <a:ext cx="1532471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2667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/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height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</a:p>
          <a:p>
            <a:pPr algn="l" eaLnBrk="1" hangingPunct="1"/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width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reflectivity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eaLnBrk="1" hangingPunct="1"/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seat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height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speed</a:t>
            </a:r>
          </a:p>
        </p:txBody>
      </p:sp>
      <p:sp>
        <p:nvSpPr>
          <p:cNvPr id="226315" name="Text Box 11"/>
          <p:cNvSpPr txBox="1">
            <a:spLocks noChangeArrowheads="1"/>
          </p:cNvSpPr>
          <p:nvPr/>
        </p:nvSpPr>
        <p:spPr bwMode="auto">
          <a:xfrm>
            <a:off x="3276601" y="1828801"/>
            <a:ext cx="2112758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driver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capabilities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traffic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density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39750" y="4083918"/>
            <a:ext cx="4032250" cy="277416"/>
            <a:chOff x="249" y="3277"/>
            <a:chExt cx="2540" cy="233"/>
          </a:xfrm>
          <a:effectLst/>
        </p:grpSpPr>
        <p:sp>
          <p:nvSpPr>
            <p:cNvPr id="17420" name="Line 14"/>
            <p:cNvSpPr>
              <a:spLocks noChangeShapeType="1"/>
            </p:cNvSpPr>
            <p:nvPr/>
          </p:nvSpPr>
          <p:spPr bwMode="auto">
            <a:xfrm>
              <a:off x="249" y="3385"/>
              <a:ext cx="907" cy="73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421" name="Text Box 15"/>
            <p:cNvSpPr txBox="1">
              <a:spLocks noChangeArrowheads="1"/>
            </p:cNvSpPr>
            <p:nvPr/>
          </p:nvSpPr>
          <p:spPr bwMode="auto">
            <a:xfrm>
              <a:off x="930" y="3277"/>
              <a:ext cx="185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endPara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4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  <a:effectLst/>
        </p:grpSpPr>
        <p:pic>
          <p:nvPicPr>
            <p:cNvPr id="15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6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06055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14" grpId="0" build="p" bldLvl="2"/>
      <p:bldP spid="226315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Text Box 10"/>
          <p:cNvSpPr txBox="1">
            <a:spLocks noChangeArrowheads="1"/>
          </p:cNvSpPr>
          <p:nvPr/>
        </p:nvSpPr>
        <p:spPr bwMode="auto">
          <a:xfrm>
            <a:off x="365125" y="1885950"/>
            <a:ext cx="1532471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2667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/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height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</a:p>
          <a:p>
            <a:pPr algn="l" eaLnBrk="1" hangingPunct="1"/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width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reflectivity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eaLnBrk="1" hangingPunct="1"/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seat</a:t>
            </a:r>
            <a:r>
              <a:rPr lang="nl-NL" sz="18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1800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height</a:t>
            </a:r>
            <a:endParaRPr lang="nl-NL" sz="18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speed</a:t>
            </a:r>
          </a:p>
        </p:txBody>
      </p:sp>
      <p:sp>
        <p:nvSpPr>
          <p:cNvPr id="199691" name="Text Box 11"/>
          <p:cNvSpPr txBox="1">
            <a:spLocks noChangeArrowheads="1"/>
          </p:cNvSpPr>
          <p:nvPr/>
        </p:nvSpPr>
        <p:spPr bwMode="auto">
          <a:xfrm>
            <a:off x="3276601" y="1828800"/>
            <a:ext cx="211275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driver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capabilities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traffic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density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eaLnBrk="1" hangingPunct="1"/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authority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 eaLnBrk="1" hangingPunct="1">
              <a:buFont typeface="Arial" pitchFamily="34" charset="0"/>
              <a:buChar char="−"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expenses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  <a:effectLst/>
        </p:grpSpPr>
        <p:pic>
          <p:nvPicPr>
            <p:cNvPr id="12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3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3274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9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9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9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9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9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9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9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9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9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9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9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99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91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Text Box 9"/>
          <p:cNvSpPr txBox="1">
            <a:spLocks noChangeArrowheads="1"/>
          </p:cNvSpPr>
          <p:nvPr/>
        </p:nvSpPr>
        <p:spPr bwMode="auto">
          <a:xfrm>
            <a:off x="539750" y="2139554"/>
            <a:ext cx="38163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endParaRPr lang="nl-NL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2641601" y="2570560"/>
            <a:ext cx="2644775" cy="1965722"/>
            <a:chOff x="3663" y="1480"/>
            <a:chExt cx="1666" cy="1651"/>
          </a:xfrm>
          <a:effectLst/>
        </p:grpSpPr>
        <p:sp>
          <p:nvSpPr>
            <p:cNvPr id="19470" name="Oval 12"/>
            <p:cNvSpPr>
              <a:spLocks noChangeArrowheads="1"/>
            </p:cNvSpPr>
            <p:nvPr/>
          </p:nvSpPr>
          <p:spPr bwMode="auto">
            <a:xfrm>
              <a:off x="4063" y="1480"/>
              <a:ext cx="1240" cy="322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471" name="Text Box 16"/>
            <p:cNvSpPr txBox="1">
              <a:spLocks noChangeArrowheads="1"/>
            </p:cNvSpPr>
            <p:nvPr/>
          </p:nvSpPr>
          <p:spPr bwMode="auto">
            <a:xfrm>
              <a:off x="3663" y="1532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define</a:t>
              </a:r>
            </a:p>
          </p:txBody>
        </p:sp>
        <p:sp>
          <p:nvSpPr>
            <p:cNvPr id="19472" name="Oval 13"/>
            <p:cNvSpPr>
              <a:spLocks noChangeArrowheads="1"/>
            </p:cNvSpPr>
            <p:nvPr/>
          </p:nvSpPr>
          <p:spPr bwMode="auto">
            <a:xfrm>
              <a:off x="4059" y="1812"/>
              <a:ext cx="1240" cy="321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473" name="Text Box 17"/>
            <p:cNvSpPr txBox="1">
              <a:spLocks noChangeArrowheads="1"/>
            </p:cNvSpPr>
            <p:nvPr/>
          </p:nvSpPr>
          <p:spPr bwMode="auto">
            <a:xfrm>
              <a:off x="3666" y="1874"/>
              <a:ext cx="620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conceptualize</a:t>
              </a:r>
            </a:p>
          </p:txBody>
        </p:sp>
        <p:sp>
          <p:nvSpPr>
            <p:cNvPr id="19474" name="Oval 15"/>
            <p:cNvSpPr>
              <a:spLocks noChangeArrowheads="1"/>
            </p:cNvSpPr>
            <p:nvPr/>
          </p:nvSpPr>
          <p:spPr bwMode="auto">
            <a:xfrm>
              <a:off x="4059" y="2810"/>
              <a:ext cx="1240" cy="321"/>
            </a:xfrm>
            <a:prstGeom prst="ellipse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475" name="Text Box 19"/>
            <p:cNvSpPr txBox="1">
              <a:spLocks noChangeArrowheads="1"/>
            </p:cNvSpPr>
            <p:nvPr/>
          </p:nvSpPr>
          <p:spPr bwMode="auto">
            <a:xfrm>
              <a:off x="3666" y="2940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conclude</a:t>
              </a:r>
            </a:p>
          </p:txBody>
        </p:sp>
        <p:sp>
          <p:nvSpPr>
            <p:cNvPr id="19476" name="Text Box 18"/>
            <p:cNvSpPr txBox="1">
              <a:spLocks noChangeArrowheads="1"/>
            </p:cNvSpPr>
            <p:nvPr/>
          </p:nvSpPr>
          <p:spPr bwMode="auto">
            <a:xfrm>
              <a:off x="3666" y="2582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execute</a:t>
              </a:r>
            </a:p>
          </p:txBody>
        </p:sp>
        <p:sp>
          <p:nvSpPr>
            <p:cNvPr id="19477" name="Oval 28"/>
            <p:cNvSpPr>
              <a:spLocks noChangeArrowheads="1"/>
            </p:cNvSpPr>
            <p:nvPr/>
          </p:nvSpPr>
          <p:spPr bwMode="auto">
            <a:xfrm>
              <a:off x="4059" y="2477"/>
              <a:ext cx="1240" cy="321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478" name="Oval 14"/>
            <p:cNvSpPr>
              <a:spLocks noChangeArrowheads="1"/>
            </p:cNvSpPr>
            <p:nvPr/>
          </p:nvSpPr>
          <p:spPr bwMode="auto">
            <a:xfrm>
              <a:off x="4059" y="2145"/>
              <a:ext cx="1240" cy="321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479" name="Text Box 29"/>
            <p:cNvSpPr txBox="1">
              <a:spLocks noChangeArrowheads="1"/>
            </p:cNvSpPr>
            <p:nvPr/>
          </p:nvSpPr>
          <p:spPr bwMode="auto">
            <a:xfrm>
              <a:off x="3666" y="2238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formalize</a:t>
              </a:r>
            </a:p>
          </p:txBody>
        </p:sp>
        <p:sp>
          <p:nvSpPr>
            <p:cNvPr id="59435" name="Text Box 43"/>
            <p:cNvSpPr txBox="1">
              <a:spLocks noChangeArrowheads="1"/>
            </p:cNvSpPr>
            <p:nvPr/>
          </p:nvSpPr>
          <p:spPr bwMode="auto">
            <a:xfrm>
              <a:off x="4459" y="1481"/>
              <a:ext cx="474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10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formulate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  <a:p>
              <a:pPr marL="180975" indent="-180975" algn="l">
                <a:lnSpc>
                  <a:spcPts val="10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purpose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59436" name="Text Box 44"/>
            <p:cNvSpPr txBox="1">
              <a:spLocks noChangeArrowheads="1"/>
            </p:cNvSpPr>
            <p:nvPr/>
          </p:nvSpPr>
          <p:spPr bwMode="auto">
            <a:xfrm>
              <a:off x="4195" y="1842"/>
              <a:ext cx="47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identify</a:t>
              </a:r>
            </a:p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entities</a:t>
              </a:r>
            </a:p>
          </p:txBody>
        </p:sp>
        <p:sp>
          <p:nvSpPr>
            <p:cNvPr id="59437" name="Text Box 45"/>
            <p:cNvSpPr txBox="1">
              <a:spLocks noChangeArrowheads="1"/>
            </p:cNvSpPr>
            <p:nvPr/>
          </p:nvSpPr>
          <p:spPr bwMode="auto">
            <a:xfrm>
              <a:off x="4855" y="1843"/>
              <a:ext cx="47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choose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relations</a:t>
              </a:r>
            </a:p>
          </p:txBody>
        </p:sp>
        <p:sp>
          <p:nvSpPr>
            <p:cNvPr id="59438" name="Text Box 46"/>
            <p:cNvSpPr txBox="1">
              <a:spLocks noChangeArrowheads="1"/>
            </p:cNvSpPr>
            <p:nvPr/>
          </p:nvSpPr>
          <p:spPr bwMode="auto">
            <a:xfrm>
              <a:off x="4195" y="2227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obtain</a:t>
              </a: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values</a:t>
              </a:r>
            </a:p>
          </p:txBody>
        </p:sp>
        <p:sp>
          <p:nvSpPr>
            <p:cNvPr id="59439" name="Text Box 47"/>
            <p:cNvSpPr txBox="1">
              <a:spLocks noChangeArrowheads="1"/>
            </p:cNvSpPr>
            <p:nvPr/>
          </p:nvSpPr>
          <p:spPr bwMode="auto">
            <a:xfrm>
              <a:off x="4855" y="2197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formalize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relations</a:t>
              </a:r>
            </a:p>
          </p:txBody>
        </p:sp>
        <p:sp>
          <p:nvSpPr>
            <p:cNvPr id="59440" name="Text Box 48"/>
            <p:cNvSpPr txBox="1">
              <a:spLocks noChangeArrowheads="1"/>
            </p:cNvSpPr>
            <p:nvPr/>
          </p:nvSpPr>
          <p:spPr bwMode="auto">
            <a:xfrm>
              <a:off x="4195" y="2554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operate</a:t>
              </a: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model</a:t>
              </a:r>
            </a:p>
          </p:txBody>
        </p:sp>
        <p:sp>
          <p:nvSpPr>
            <p:cNvPr id="59441" name="Text Box 49"/>
            <p:cNvSpPr txBox="1">
              <a:spLocks noChangeArrowheads="1"/>
            </p:cNvSpPr>
            <p:nvPr/>
          </p:nvSpPr>
          <p:spPr bwMode="auto">
            <a:xfrm>
              <a:off x="4855" y="2541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obtain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result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59442" name="Text Box 50"/>
            <p:cNvSpPr txBox="1">
              <a:spLocks noChangeArrowheads="1"/>
            </p:cNvSpPr>
            <p:nvPr/>
          </p:nvSpPr>
          <p:spPr bwMode="auto">
            <a:xfrm>
              <a:off x="4195" y="2882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present</a:t>
              </a: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result</a:t>
              </a:r>
            </a:p>
          </p:txBody>
        </p:sp>
        <p:sp>
          <p:nvSpPr>
            <p:cNvPr id="59443" name="Text Box 51"/>
            <p:cNvSpPr txBox="1">
              <a:spLocks noChangeArrowheads="1"/>
            </p:cNvSpPr>
            <p:nvPr/>
          </p:nvSpPr>
          <p:spPr bwMode="auto">
            <a:xfrm>
              <a:off x="4855" y="2882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interpret</a:t>
              </a: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result</a:t>
              </a:r>
            </a:p>
          </p:txBody>
        </p:sp>
      </p:grpSp>
      <p:sp>
        <p:nvSpPr>
          <p:cNvPr id="232481" name="Oval 33"/>
          <p:cNvSpPr>
            <a:spLocks noChangeArrowheads="1"/>
          </p:cNvSpPr>
          <p:nvPr/>
        </p:nvSpPr>
        <p:spPr bwMode="auto">
          <a:xfrm>
            <a:off x="4267201" y="2995612"/>
            <a:ext cx="1006475" cy="377429"/>
          </a:xfrm>
          <a:prstGeom prst="ellips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2483" name="Text Box 35"/>
          <p:cNvSpPr txBox="1">
            <a:spLocks noChangeArrowheads="1"/>
          </p:cNvSpPr>
          <p:nvPr/>
        </p:nvSpPr>
        <p:spPr bwMode="auto">
          <a:xfrm>
            <a:off x="5345113" y="2971800"/>
            <a:ext cx="9715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than has-a, part-of</a:t>
            </a:r>
          </a:p>
        </p:txBody>
      </p:sp>
      <p:grpSp>
        <p:nvGrpSpPr>
          <p:cNvPr id="33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  <a:effectLst/>
        </p:grpSpPr>
        <p:pic>
          <p:nvPicPr>
            <p:cNvPr id="34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35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 Box 139"/>
          <p:cNvSpPr txBox="1">
            <a:spLocks noChangeArrowheads="1"/>
          </p:cNvSpPr>
          <p:nvPr/>
        </p:nvSpPr>
        <p:spPr bwMode="auto">
          <a:xfrm>
            <a:off x="1651420" y="1698362"/>
            <a:ext cx="68810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Conceptualization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relations? 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492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3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81" grpId="0" animBg="1"/>
      <p:bldP spid="23248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2228</Words>
  <Application>Microsoft Office PowerPoint</Application>
  <PresentationFormat>Diavoorstelling (16:9)</PresentationFormat>
  <Paragraphs>870</Paragraphs>
  <Slides>31</Slides>
  <Notes>31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31</vt:i4>
      </vt:variant>
    </vt:vector>
  </HeadingPairs>
  <TitlesOfParts>
    <vt:vector size="32" baseType="lpstr">
      <vt:lpstr>Office Theme</vt:lpstr>
      <vt:lpstr>A core Course on Modeling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TU/e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kees van overveld</cp:lastModifiedBy>
  <cp:revision>87</cp:revision>
  <dcterms:created xsi:type="dcterms:W3CDTF">2013-05-16T11:19:57Z</dcterms:created>
  <dcterms:modified xsi:type="dcterms:W3CDTF">2014-01-07T06:57:46Z</dcterms:modified>
</cp:coreProperties>
</file>